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65" r:id="rId4"/>
    <p:sldId id="266" r:id="rId5"/>
    <p:sldId id="257" r:id="rId6"/>
    <p:sldId id="263" r:id="rId7"/>
    <p:sldId id="264" r:id="rId8"/>
    <p:sldId id="268" r:id="rId9"/>
    <p:sldId id="269" r:id="rId10"/>
    <p:sldId id="270" r:id="rId11"/>
    <p:sldId id="271" r:id="rId12"/>
    <p:sldId id="272" r:id="rId13"/>
    <p:sldId id="274" r:id="rId14"/>
    <p:sldId id="273" r:id="rId15"/>
    <p:sldId id="275" r:id="rId16"/>
    <p:sldId id="259" r:id="rId17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009F"/>
    <a:srgbClr val="CC0099"/>
    <a:srgbClr val="D600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 smtClean="0"/>
              <a:t>Feu clic aquí per editar l'estil de subtítols del patró.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CA70-8F67-468C-B40E-16E9F3A9E8DC}" type="datetimeFigureOut">
              <a:rPr lang="ca-ES" smtClean="0"/>
              <a:pPr/>
              <a:t>22/11/2016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61E-C9D0-4BEB-88D4-558EC3E4C17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75456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CA70-8F67-468C-B40E-16E9F3A9E8DC}" type="datetimeFigureOut">
              <a:rPr lang="ca-ES" smtClean="0"/>
              <a:pPr/>
              <a:t>22/11/2016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61E-C9D0-4BEB-88D4-558EC3E4C17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59240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CA70-8F67-468C-B40E-16E9F3A9E8DC}" type="datetimeFigureOut">
              <a:rPr lang="ca-ES" smtClean="0"/>
              <a:pPr/>
              <a:t>22/11/2016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61E-C9D0-4BEB-88D4-558EC3E4C17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20894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CA70-8F67-468C-B40E-16E9F3A9E8DC}" type="datetimeFigureOut">
              <a:rPr lang="ca-ES" smtClean="0"/>
              <a:pPr/>
              <a:t>22/11/2016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61E-C9D0-4BEB-88D4-558EC3E4C17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9261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CA70-8F67-468C-B40E-16E9F3A9E8DC}" type="datetimeFigureOut">
              <a:rPr lang="ca-ES" smtClean="0"/>
              <a:pPr/>
              <a:t>22/11/2016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61E-C9D0-4BEB-88D4-558EC3E4C17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5563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CA70-8F67-468C-B40E-16E9F3A9E8DC}" type="datetimeFigureOut">
              <a:rPr lang="ca-ES" smtClean="0"/>
              <a:pPr/>
              <a:t>22/11/2016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61E-C9D0-4BEB-88D4-558EC3E4C17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0543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CA70-8F67-468C-B40E-16E9F3A9E8DC}" type="datetimeFigureOut">
              <a:rPr lang="ca-ES" smtClean="0"/>
              <a:pPr/>
              <a:t>22/11/2016</a:t>
            </a:fld>
            <a:endParaRPr lang="ca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61E-C9D0-4BEB-88D4-558EC3E4C17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68067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CA70-8F67-468C-B40E-16E9F3A9E8DC}" type="datetimeFigureOut">
              <a:rPr lang="ca-ES" smtClean="0"/>
              <a:pPr/>
              <a:t>22/11/2016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61E-C9D0-4BEB-88D4-558EC3E4C17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99583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CA70-8F67-468C-B40E-16E9F3A9E8DC}" type="datetimeFigureOut">
              <a:rPr lang="ca-ES" smtClean="0"/>
              <a:pPr/>
              <a:t>22/11/2016</a:t>
            </a:fld>
            <a:endParaRPr lang="ca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61E-C9D0-4BEB-88D4-558EC3E4C17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05114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CA70-8F67-468C-B40E-16E9F3A9E8DC}" type="datetimeFigureOut">
              <a:rPr lang="ca-ES" smtClean="0"/>
              <a:pPr/>
              <a:t>22/11/2016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61E-C9D0-4BEB-88D4-558EC3E4C17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967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CA70-8F67-468C-B40E-16E9F3A9E8DC}" type="datetimeFigureOut">
              <a:rPr lang="ca-ES" smtClean="0"/>
              <a:pPr/>
              <a:t>22/11/2016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661E-C9D0-4BEB-88D4-558EC3E4C17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4726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0CA70-8F67-468C-B40E-16E9F3A9E8DC}" type="datetimeFigureOut">
              <a:rPr lang="ca-ES" smtClean="0"/>
              <a:pPr/>
              <a:t>22/11/2016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7661E-C9D0-4BEB-88D4-558EC3E4C174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8856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4"/>
          <p:cNvSpPr txBox="1"/>
          <p:nvPr/>
        </p:nvSpPr>
        <p:spPr>
          <a:xfrm>
            <a:off x="2713177" y="6291047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  <p:pic>
        <p:nvPicPr>
          <p:cNvPr id="5" name="Immagine 4" descr="Schermata 2016-11-08 alle 22.08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9708" y="2622923"/>
            <a:ext cx="3314700" cy="1955800"/>
          </a:xfrm>
          <a:prstGeom prst="rect">
            <a:avLst/>
          </a:prstGeom>
        </p:spPr>
      </p:pic>
      <p:pic>
        <p:nvPicPr>
          <p:cNvPr id="6" name="Imat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000" y="853725"/>
            <a:ext cx="3189596" cy="1719281"/>
          </a:xfrm>
          <a:prstGeom prst="rect">
            <a:avLst/>
          </a:prstGeom>
        </p:spPr>
      </p:pic>
      <p:sp>
        <p:nvSpPr>
          <p:cNvPr id="7" name="QuadreDeText 4"/>
          <p:cNvSpPr txBox="1"/>
          <p:nvPr/>
        </p:nvSpPr>
        <p:spPr>
          <a:xfrm>
            <a:off x="3328754" y="4829805"/>
            <a:ext cx="4996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 smtClean="0"/>
              <a:t>· </a:t>
            </a:r>
            <a:r>
              <a:rPr lang="ca-ES" sz="2000" b="1" dirty="0" smtClean="0"/>
              <a:t>Leonardo Alfonsi</a:t>
            </a:r>
          </a:p>
          <a:p>
            <a:pPr algn="ctr"/>
            <a:r>
              <a:rPr lang="ca-ES" sz="2000" dirty="0" err="1" smtClean="0"/>
              <a:t>Eusea</a:t>
            </a:r>
            <a:r>
              <a:rPr lang="ca-ES" sz="2000" dirty="0" smtClean="0"/>
              <a:t> </a:t>
            </a:r>
            <a:r>
              <a:rPr lang="ca-ES" sz="2000" dirty="0" err="1" smtClean="0"/>
              <a:t>project</a:t>
            </a:r>
            <a:r>
              <a:rPr lang="ca-ES" sz="2000" dirty="0" smtClean="0"/>
              <a:t> </a:t>
            </a:r>
            <a:r>
              <a:rPr lang="ca-ES" sz="2000" dirty="0" err="1" smtClean="0"/>
              <a:t>officer</a:t>
            </a:r>
            <a:r>
              <a:rPr lang="ca-ES" sz="2000" dirty="0" smtClean="0"/>
              <a:t> </a:t>
            </a:r>
            <a:r>
              <a:rPr lang="ca-ES" sz="2000" dirty="0" err="1" smtClean="0"/>
              <a:t>Perform</a:t>
            </a:r>
            <a:r>
              <a:rPr lang="ca-ES" sz="2000" dirty="0" smtClean="0"/>
              <a:t> Project</a:t>
            </a: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xmlns="" val="257835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Schermata 2016-11-09 alle 00.23.3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04967"/>
            <a:ext cx="4044709" cy="1891386"/>
          </a:xfrm>
          <a:prstGeom prst="rect">
            <a:avLst/>
          </a:prstGeom>
        </p:spPr>
      </p:pic>
      <p:pic>
        <p:nvPicPr>
          <p:cNvPr id="2" name="Immagine 1" descr="Schermata 2016-11-09 alle 00.23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62546"/>
            <a:ext cx="12192000" cy="5701221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4479" y="104588"/>
            <a:ext cx="2069592" cy="1115568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4541176" y="1082479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9F009F"/>
                </a:solidFill>
              </a:rPr>
              <a:t>Website data  8 </a:t>
            </a:r>
            <a:r>
              <a:rPr lang="it-IT" sz="2000" b="1" dirty="0" err="1">
                <a:solidFill>
                  <a:srgbClr val="9F009F"/>
                </a:solidFill>
              </a:rPr>
              <a:t>O</a:t>
            </a:r>
            <a:r>
              <a:rPr lang="it-IT" sz="2000" b="1" dirty="0" err="1" smtClean="0">
                <a:solidFill>
                  <a:srgbClr val="9F009F"/>
                </a:solidFill>
              </a:rPr>
              <a:t>ct</a:t>
            </a:r>
            <a:r>
              <a:rPr lang="it-IT" sz="2000" b="1" dirty="0" smtClean="0">
                <a:solidFill>
                  <a:srgbClr val="9F009F"/>
                </a:solidFill>
              </a:rPr>
              <a:t> – 7 </a:t>
            </a:r>
            <a:r>
              <a:rPr lang="it-IT" sz="2000" b="1" dirty="0" err="1" smtClean="0">
                <a:solidFill>
                  <a:srgbClr val="9F009F"/>
                </a:solidFill>
              </a:rPr>
              <a:t>Nov</a:t>
            </a:r>
            <a:endParaRPr lang="ca-ES" sz="2000" b="1" dirty="0">
              <a:solidFill>
                <a:srgbClr val="9F009F"/>
              </a:solidFill>
            </a:endParaRPr>
          </a:p>
        </p:txBody>
      </p:sp>
      <p:sp>
        <p:nvSpPr>
          <p:cNvPr id="9" name="QuadreDeText 4"/>
          <p:cNvSpPr txBox="1"/>
          <p:nvPr/>
        </p:nvSpPr>
        <p:spPr>
          <a:xfrm>
            <a:off x="3146471" y="6488668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474188" y="302549"/>
            <a:ext cx="344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en-US" sz="2000" b="1" dirty="0" smtClean="0">
                <a:solidFill>
                  <a:srgbClr val="9F009F"/>
                </a:solidFill>
              </a:rPr>
              <a:t>Main </a:t>
            </a:r>
            <a:r>
              <a:rPr lang="en-US" sz="2000" b="1" dirty="0">
                <a:solidFill>
                  <a:srgbClr val="9F009F"/>
                </a:solidFill>
              </a:rPr>
              <a:t>outputs achieved</a:t>
            </a:r>
            <a:endParaRPr lang="ca-ES" sz="2000" b="1" dirty="0">
              <a:solidFill>
                <a:srgbClr val="9F009F"/>
              </a:solidFill>
            </a:endParaRPr>
          </a:p>
        </p:txBody>
      </p:sp>
      <p:pic>
        <p:nvPicPr>
          <p:cNvPr id="5" name="Immagine 4" descr="Schermata 2016-11-09 alle 00.28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6705" y="1588608"/>
            <a:ext cx="5683997" cy="49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287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6-11-09 alle 00.29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31505"/>
            <a:ext cx="12192000" cy="5044261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4479" y="104588"/>
            <a:ext cx="2069592" cy="1115568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4541176" y="1082479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9F009F"/>
                </a:solidFill>
              </a:rPr>
              <a:t>Website data  8 </a:t>
            </a:r>
            <a:r>
              <a:rPr lang="it-IT" sz="2000" b="1" dirty="0" err="1">
                <a:solidFill>
                  <a:srgbClr val="9F009F"/>
                </a:solidFill>
              </a:rPr>
              <a:t>O</a:t>
            </a:r>
            <a:r>
              <a:rPr lang="it-IT" sz="2000" b="1" dirty="0" err="1" smtClean="0">
                <a:solidFill>
                  <a:srgbClr val="9F009F"/>
                </a:solidFill>
              </a:rPr>
              <a:t>ct</a:t>
            </a:r>
            <a:r>
              <a:rPr lang="it-IT" sz="2000" b="1" dirty="0" smtClean="0">
                <a:solidFill>
                  <a:srgbClr val="9F009F"/>
                </a:solidFill>
              </a:rPr>
              <a:t> – 7 </a:t>
            </a:r>
            <a:r>
              <a:rPr lang="it-IT" sz="2000" b="1" dirty="0" err="1" smtClean="0">
                <a:solidFill>
                  <a:srgbClr val="9F009F"/>
                </a:solidFill>
              </a:rPr>
              <a:t>Nov</a:t>
            </a:r>
            <a:endParaRPr lang="ca-ES" sz="2000" b="1" dirty="0">
              <a:solidFill>
                <a:srgbClr val="9F009F"/>
              </a:solidFill>
            </a:endParaRPr>
          </a:p>
        </p:txBody>
      </p:sp>
      <p:sp>
        <p:nvSpPr>
          <p:cNvPr id="9" name="QuadreDeText 4"/>
          <p:cNvSpPr txBox="1"/>
          <p:nvPr/>
        </p:nvSpPr>
        <p:spPr>
          <a:xfrm>
            <a:off x="2713177" y="6485280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474188" y="302549"/>
            <a:ext cx="344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en-US" sz="2000" b="1" dirty="0" smtClean="0">
                <a:solidFill>
                  <a:srgbClr val="9F009F"/>
                </a:solidFill>
              </a:rPr>
              <a:t>Main </a:t>
            </a:r>
            <a:r>
              <a:rPr lang="en-US" sz="2000" b="1" dirty="0">
                <a:solidFill>
                  <a:srgbClr val="9F009F"/>
                </a:solidFill>
              </a:rPr>
              <a:t>outputs achieved</a:t>
            </a:r>
            <a:endParaRPr lang="ca-ES" sz="2000" b="1" dirty="0">
              <a:solidFill>
                <a:srgbClr val="9F0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03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6-11-09 alle 00.52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0235" y="1317496"/>
            <a:ext cx="10145059" cy="5138514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4479" y="104588"/>
            <a:ext cx="2069592" cy="1115568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4541176" y="1082479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9F009F"/>
                </a:solidFill>
              </a:rPr>
              <a:t>Twitter</a:t>
            </a:r>
            <a:endParaRPr lang="ca-ES" sz="2000" b="1" dirty="0">
              <a:solidFill>
                <a:srgbClr val="9F009F"/>
              </a:solidFill>
            </a:endParaRPr>
          </a:p>
        </p:txBody>
      </p:sp>
      <p:sp>
        <p:nvSpPr>
          <p:cNvPr id="9" name="QuadreDeText 4"/>
          <p:cNvSpPr txBox="1"/>
          <p:nvPr/>
        </p:nvSpPr>
        <p:spPr>
          <a:xfrm>
            <a:off x="2713177" y="6485280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474188" y="302549"/>
            <a:ext cx="344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en-US" sz="2000" b="1" dirty="0" smtClean="0">
                <a:solidFill>
                  <a:srgbClr val="9F009F"/>
                </a:solidFill>
              </a:rPr>
              <a:t>Main </a:t>
            </a:r>
            <a:r>
              <a:rPr lang="en-US" sz="2000" b="1" dirty="0">
                <a:solidFill>
                  <a:srgbClr val="9F009F"/>
                </a:solidFill>
              </a:rPr>
              <a:t>outputs achieved</a:t>
            </a:r>
            <a:endParaRPr lang="ca-ES" sz="2000" b="1" dirty="0">
              <a:solidFill>
                <a:srgbClr val="9F009F"/>
              </a:solidFill>
            </a:endParaRPr>
          </a:p>
        </p:txBody>
      </p:sp>
      <p:pic>
        <p:nvPicPr>
          <p:cNvPr id="5" name="Immagine 4" descr="Schermata 2016-11-09 alle 00.57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7327" y="3691965"/>
            <a:ext cx="3187700" cy="863600"/>
          </a:xfrm>
          <a:prstGeom prst="rect">
            <a:avLst/>
          </a:prstGeom>
        </p:spPr>
      </p:pic>
      <p:pic>
        <p:nvPicPr>
          <p:cNvPr id="6" name="Immagine 5" descr="Schermata 2016-11-09 alle 00.57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7445" y="2737599"/>
            <a:ext cx="3200400" cy="1816100"/>
          </a:xfrm>
          <a:prstGeom prst="rect">
            <a:avLst/>
          </a:prstGeom>
        </p:spPr>
      </p:pic>
      <p:pic>
        <p:nvPicPr>
          <p:cNvPr id="10" name="Immagine 9" descr="Schermata 2016-11-09 alle 00.57.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8506" y="3175377"/>
            <a:ext cx="32004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40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4479" y="104588"/>
            <a:ext cx="2069592" cy="1115568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4317059" y="962950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9F009F"/>
                </a:solidFill>
              </a:rPr>
              <a:t>Facebook</a:t>
            </a:r>
            <a:endParaRPr lang="ca-ES" sz="2000" b="1" dirty="0">
              <a:solidFill>
                <a:srgbClr val="9F009F"/>
              </a:solidFill>
            </a:endParaRPr>
          </a:p>
        </p:txBody>
      </p:sp>
      <p:sp>
        <p:nvSpPr>
          <p:cNvPr id="9" name="QuadreDeText 4"/>
          <p:cNvSpPr txBox="1"/>
          <p:nvPr/>
        </p:nvSpPr>
        <p:spPr>
          <a:xfrm>
            <a:off x="2713177" y="6485280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474188" y="302549"/>
            <a:ext cx="344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en-US" sz="2000" b="1" dirty="0" smtClean="0">
                <a:solidFill>
                  <a:srgbClr val="9F009F"/>
                </a:solidFill>
              </a:rPr>
              <a:t>Main </a:t>
            </a:r>
            <a:r>
              <a:rPr lang="en-US" sz="2000" b="1" dirty="0">
                <a:solidFill>
                  <a:srgbClr val="9F009F"/>
                </a:solidFill>
              </a:rPr>
              <a:t>outputs achieved</a:t>
            </a:r>
            <a:endParaRPr lang="ca-ES" sz="2000" b="1" dirty="0">
              <a:solidFill>
                <a:srgbClr val="9F009F"/>
              </a:solidFill>
            </a:endParaRPr>
          </a:p>
        </p:txBody>
      </p:sp>
      <p:pic>
        <p:nvPicPr>
          <p:cNvPr id="2" name="Immagine 1" descr="Schermata 2016-11-09 alle 01.18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322" y="1481045"/>
            <a:ext cx="11515911" cy="492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12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4479" y="104588"/>
            <a:ext cx="2069592" cy="1115568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4541176" y="768718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9F009F"/>
                </a:solidFill>
              </a:rPr>
              <a:t>Facebook</a:t>
            </a:r>
            <a:endParaRPr lang="ca-ES" sz="2000" b="1" dirty="0">
              <a:solidFill>
                <a:srgbClr val="9F009F"/>
              </a:solidFill>
            </a:endParaRPr>
          </a:p>
        </p:txBody>
      </p:sp>
      <p:sp>
        <p:nvSpPr>
          <p:cNvPr id="9" name="QuadreDeText 4"/>
          <p:cNvSpPr txBox="1"/>
          <p:nvPr/>
        </p:nvSpPr>
        <p:spPr>
          <a:xfrm>
            <a:off x="2713177" y="6485280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474188" y="302549"/>
            <a:ext cx="344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en-US" sz="2000" b="1" dirty="0" smtClean="0">
                <a:solidFill>
                  <a:srgbClr val="9F009F"/>
                </a:solidFill>
              </a:rPr>
              <a:t>Main </a:t>
            </a:r>
            <a:r>
              <a:rPr lang="en-US" sz="2000" b="1" dirty="0">
                <a:solidFill>
                  <a:srgbClr val="9F009F"/>
                </a:solidFill>
              </a:rPr>
              <a:t>outputs achieved</a:t>
            </a:r>
            <a:endParaRPr lang="ca-ES" sz="2000" b="1" dirty="0">
              <a:solidFill>
                <a:srgbClr val="9F009F"/>
              </a:solidFill>
            </a:endParaRPr>
          </a:p>
        </p:txBody>
      </p:sp>
      <p:pic>
        <p:nvPicPr>
          <p:cNvPr id="3" name="Immagine 2" descr="Schermata 2016-11-09 alle 01.19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2225"/>
            <a:ext cx="12192000" cy="524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610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4479" y="104588"/>
            <a:ext cx="2069592" cy="1115568"/>
          </a:xfrm>
          <a:prstGeom prst="rect">
            <a:avLst/>
          </a:prstGeom>
        </p:spPr>
      </p:pic>
      <p:sp>
        <p:nvSpPr>
          <p:cNvPr id="9" name="QuadreDeText 4"/>
          <p:cNvSpPr txBox="1"/>
          <p:nvPr/>
        </p:nvSpPr>
        <p:spPr>
          <a:xfrm>
            <a:off x="2713177" y="6485280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474188" y="302549"/>
            <a:ext cx="344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en-US" sz="2000" b="1" dirty="0" smtClean="0">
                <a:solidFill>
                  <a:srgbClr val="9F009F"/>
                </a:solidFill>
              </a:rPr>
              <a:t>Next action till M18</a:t>
            </a:r>
            <a:endParaRPr lang="ca-ES" sz="2000" b="1" dirty="0">
              <a:solidFill>
                <a:srgbClr val="9F009F"/>
              </a:solidFill>
            </a:endParaRPr>
          </a:p>
        </p:txBody>
      </p:sp>
      <p:sp>
        <p:nvSpPr>
          <p:cNvPr id="10" name="QuadreDeText 4"/>
          <p:cNvSpPr txBox="1"/>
          <p:nvPr/>
        </p:nvSpPr>
        <p:spPr>
          <a:xfrm>
            <a:off x="388472" y="3488059"/>
            <a:ext cx="112208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 smtClean="0"/>
              <a:t> Constant editorial </a:t>
            </a:r>
            <a:r>
              <a:rPr lang="ca-ES" sz="3200" b="1" smtClean="0"/>
              <a:t>actions</a:t>
            </a:r>
            <a:endParaRPr lang="ca-ES" sz="3200" b="1" dirty="0" smtClean="0"/>
          </a:p>
          <a:p>
            <a:pPr algn="ctr"/>
            <a:r>
              <a:rPr lang="ca-ES" sz="2200" dirty="0" err="1" smtClean="0"/>
              <a:t>News</a:t>
            </a:r>
            <a:r>
              <a:rPr lang="ca-ES" sz="2200" dirty="0" smtClean="0"/>
              <a:t> </a:t>
            </a:r>
            <a:r>
              <a:rPr lang="ca-ES" sz="2200" dirty="0" err="1" smtClean="0"/>
              <a:t>collection</a:t>
            </a:r>
            <a:r>
              <a:rPr lang="ca-ES" sz="2200" dirty="0" smtClean="0"/>
              <a:t> </a:t>
            </a:r>
            <a:r>
              <a:rPr lang="ca-ES" sz="2200" dirty="0" err="1" smtClean="0"/>
              <a:t>implemented</a:t>
            </a:r>
            <a:r>
              <a:rPr lang="ca-ES" sz="2200" dirty="0" smtClean="0"/>
              <a:t> </a:t>
            </a:r>
            <a:r>
              <a:rPr lang="ca-ES" sz="2200" dirty="0" err="1" smtClean="0"/>
              <a:t>by</a:t>
            </a:r>
            <a:r>
              <a:rPr lang="ca-ES" sz="2200" dirty="0" smtClean="0"/>
              <a:t> </a:t>
            </a:r>
            <a:r>
              <a:rPr lang="ca-ES" sz="2200" dirty="0" err="1" smtClean="0"/>
              <a:t>the</a:t>
            </a:r>
            <a:r>
              <a:rPr lang="ca-ES" sz="2200" dirty="0" smtClean="0"/>
              <a:t> </a:t>
            </a:r>
            <a:r>
              <a:rPr lang="ca-ES" sz="2200" dirty="0" err="1" smtClean="0"/>
              <a:t>coordinator</a:t>
            </a:r>
            <a:endParaRPr lang="ca-ES" sz="2200" dirty="0" smtClean="0"/>
          </a:p>
          <a:p>
            <a:pPr algn="ctr"/>
            <a:r>
              <a:rPr lang="ca-ES" sz="2200" dirty="0" smtClean="0"/>
              <a:t>Constant </a:t>
            </a:r>
            <a:r>
              <a:rPr lang="ca-ES" sz="2200" dirty="0" err="1" smtClean="0"/>
              <a:t>dialogue</a:t>
            </a:r>
            <a:r>
              <a:rPr lang="ca-ES" sz="2200" dirty="0" smtClean="0"/>
              <a:t> </a:t>
            </a:r>
            <a:r>
              <a:rPr lang="ca-ES" sz="2200" dirty="0" err="1" smtClean="0"/>
              <a:t>with</a:t>
            </a:r>
            <a:r>
              <a:rPr lang="ca-ES" sz="2200" dirty="0" smtClean="0"/>
              <a:t> </a:t>
            </a:r>
            <a:r>
              <a:rPr lang="ca-ES" sz="2200" dirty="0" err="1" smtClean="0"/>
              <a:t>partners</a:t>
            </a:r>
            <a:r>
              <a:rPr lang="ca-ES" sz="2200" dirty="0" smtClean="0"/>
              <a:t> to </a:t>
            </a:r>
            <a:r>
              <a:rPr lang="ca-ES" sz="2200" dirty="0" err="1" smtClean="0"/>
              <a:t>identify</a:t>
            </a:r>
            <a:r>
              <a:rPr lang="ca-ES" sz="2200" dirty="0" smtClean="0"/>
              <a:t> </a:t>
            </a:r>
            <a:r>
              <a:rPr lang="ca-ES" sz="2200" dirty="0" err="1" smtClean="0"/>
              <a:t>potential</a:t>
            </a:r>
            <a:r>
              <a:rPr lang="ca-ES" sz="2200" dirty="0" smtClean="0"/>
              <a:t> </a:t>
            </a:r>
            <a:r>
              <a:rPr lang="ca-ES" sz="2200" dirty="0" err="1" smtClean="0"/>
              <a:t>news</a:t>
            </a:r>
            <a:endParaRPr lang="ca-ES" sz="1200" dirty="0"/>
          </a:p>
        </p:txBody>
      </p:sp>
      <p:sp>
        <p:nvSpPr>
          <p:cNvPr id="11" name="QuadreDeText 4"/>
          <p:cNvSpPr txBox="1"/>
          <p:nvPr/>
        </p:nvSpPr>
        <p:spPr>
          <a:xfrm>
            <a:off x="0" y="17877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 smtClean="0"/>
              <a:t> </a:t>
            </a:r>
            <a:r>
              <a:rPr lang="ca-ES" sz="3200" b="1" dirty="0" err="1" smtClean="0"/>
              <a:t>Increasing</a:t>
            </a:r>
            <a:r>
              <a:rPr lang="ca-ES" sz="3200" b="1" dirty="0" smtClean="0"/>
              <a:t> </a:t>
            </a:r>
            <a:r>
              <a:rPr lang="ca-ES" sz="3200" b="1" dirty="0" err="1" smtClean="0"/>
              <a:t>the</a:t>
            </a:r>
            <a:r>
              <a:rPr lang="ca-ES" sz="3200" b="1" dirty="0" smtClean="0"/>
              <a:t> </a:t>
            </a:r>
            <a:r>
              <a:rPr lang="ca-ES" sz="3200" b="1" dirty="0" err="1" smtClean="0"/>
              <a:t>number</a:t>
            </a:r>
            <a:r>
              <a:rPr lang="ca-ES" sz="3200" b="1" dirty="0" smtClean="0"/>
              <a:t> of </a:t>
            </a:r>
            <a:r>
              <a:rPr lang="ca-ES" sz="3200" b="1" dirty="0" err="1" smtClean="0"/>
              <a:t>connections</a:t>
            </a:r>
            <a:r>
              <a:rPr lang="ca-ES" sz="3200" b="1" dirty="0" smtClean="0"/>
              <a:t> </a:t>
            </a:r>
            <a:r>
              <a:rPr lang="ca-ES" sz="3200" b="1" dirty="0" err="1" smtClean="0"/>
              <a:t>with</a:t>
            </a:r>
            <a:r>
              <a:rPr lang="ca-ES" sz="3200" b="1" dirty="0" smtClean="0"/>
              <a:t> </a:t>
            </a:r>
            <a:r>
              <a:rPr lang="ca-ES" sz="3200" b="1" dirty="0" err="1" smtClean="0"/>
              <a:t>stakeholders</a:t>
            </a:r>
            <a:endParaRPr lang="ca-ES" sz="3200" b="1" dirty="0" smtClean="0"/>
          </a:p>
          <a:p>
            <a:pPr algn="ctr"/>
            <a:r>
              <a:rPr lang="ca-ES" sz="2200" dirty="0" err="1" smtClean="0"/>
              <a:t>Participation</a:t>
            </a:r>
            <a:r>
              <a:rPr lang="ca-ES" sz="2200" dirty="0" smtClean="0"/>
              <a:t> in </a:t>
            </a:r>
            <a:r>
              <a:rPr lang="ca-ES" sz="2200" dirty="0" err="1" smtClean="0"/>
              <a:t>science</a:t>
            </a:r>
            <a:r>
              <a:rPr lang="ca-ES" sz="2200" dirty="0" smtClean="0"/>
              <a:t> </a:t>
            </a:r>
            <a:r>
              <a:rPr lang="ca-ES" sz="2200" dirty="0" err="1" smtClean="0"/>
              <a:t>communication</a:t>
            </a:r>
            <a:r>
              <a:rPr lang="ca-ES" sz="2200" dirty="0" smtClean="0"/>
              <a:t> </a:t>
            </a:r>
            <a:r>
              <a:rPr lang="ca-ES" sz="2200" dirty="0" err="1" smtClean="0"/>
              <a:t>events</a:t>
            </a:r>
            <a:r>
              <a:rPr lang="ca-ES" sz="2200" dirty="0" smtClean="0"/>
              <a:t> </a:t>
            </a:r>
            <a:r>
              <a:rPr lang="ca-ES" sz="2200" dirty="0" err="1" smtClean="0"/>
              <a:t>with</a:t>
            </a:r>
            <a:r>
              <a:rPr lang="ca-ES" sz="2200" dirty="0" smtClean="0"/>
              <a:t> </a:t>
            </a:r>
            <a:r>
              <a:rPr lang="ca-ES" sz="2200" dirty="0" err="1" smtClean="0"/>
              <a:t>the</a:t>
            </a:r>
            <a:r>
              <a:rPr lang="ca-ES" sz="2200" dirty="0" smtClean="0"/>
              <a:t> </a:t>
            </a:r>
            <a:r>
              <a:rPr lang="ca-ES" sz="2200" dirty="0" err="1" smtClean="0"/>
              <a:t>Perform</a:t>
            </a:r>
            <a:r>
              <a:rPr lang="ca-ES" sz="2200" dirty="0" smtClean="0"/>
              <a:t> </a:t>
            </a:r>
            <a:r>
              <a:rPr lang="ca-ES" sz="2200" dirty="0" err="1" smtClean="0"/>
              <a:t>logo</a:t>
            </a:r>
            <a:endParaRPr lang="ca-ES" sz="2200" dirty="0" smtClean="0"/>
          </a:p>
          <a:p>
            <a:pPr algn="ctr"/>
            <a:r>
              <a:rPr lang="ca-ES" sz="2200" dirty="0" err="1" smtClean="0"/>
              <a:t>Defining</a:t>
            </a:r>
            <a:r>
              <a:rPr lang="ca-ES" sz="2200" dirty="0" smtClean="0"/>
              <a:t> </a:t>
            </a:r>
            <a:r>
              <a:rPr lang="ca-ES" sz="2200" dirty="0" err="1" smtClean="0"/>
              <a:t>common</a:t>
            </a:r>
            <a:r>
              <a:rPr lang="ca-ES" sz="2200" dirty="0" smtClean="0"/>
              <a:t> </a:t>
            </a:r>
            <a:r>
              <a:rPr lang="ca-ES" sz="2200" dirty="0" err="1" smtClean="0"/>
              <a:t>actions</a:t>
            </a:r>
            <a:r>
              <a:rPr lang="ca-ES" sz="2200" dirty="0" smtClean="0"/>
              <a:t> </a:t>
            </a:r>
            <a:r>
              <a:rPr lang="ca-ES" sz="2200" dirty="0" err="1" smtClean="0"/>
              <a:t>with</a:t>
            </a:r>
            <a:r>
              <a:rPr lang="ca-ES" sz="2200" dirty="0" smtClean="0"/>
              <a:t> </a:t>
            </a:r>
            <a:r>
              <a:rPr lang="ca-ES" sz="2200" dirty="0" err="1" smtClean="0"/>
              <a:t>other</a:t>
            </a:r>
            <a:r>
              <a:rPr lang="ca-ES" sz="2200" dirty="0" smtClean="0"/>
              <a:t> </a:t>
            </a:r>
            <a:r>
              <a:rPr lang="ca-ES" sz="2200" dirty="0" err="1" smtClean="0"/>
              <a:t>projects</a:t>
            </a:r>
            <a:r>
              <a:rPr lang="ca-ES" sz="2200" dirty="0" smtClean="0"/>
              <a:t> </a:t>
            </a:r>
            <a:r>
              <a:rPr lang="ca-ES" sz="2200" dirty="0" err="1" smtClean="0"/>
              <a:t>and</a:t>
            </a:r>
            <a:r>
              <a:rPr lang="ca-ES" sz="2200" dirty="0" smtClean="0"/>
              <a:t> networks (NUCLEUS, HEIRRI,...MCAA, ERN2017)</a:t>
            </a:r>
          </a:p>
          <a:p>
            <a:pPr algn="ctr"/>
            <a:endParaRPr lang="ca-ES" sz="1200" b="1" dirty="0"/>
          </a:p>
        </p:txBody>
      </p:sp>
      <p:sp>
        <p:nvSpPr>
          <p:cNvPr id="12" name="Rectangle 4"/>
          <p:cNvSpPr/>
          <p:nvPr/>
        </p:nvSpPr>
        <p:spPr>
          <a:xfrm>
            <a:off x="4302116" y="1321536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ff line </a:t>
            </a:r>
            <a:r>
              <a:rPr lang="it-IT" sz="2000" b="1" dirty="0" err="1" smtClean="0">
                <a:solidFill>
                  <a:schemeClr val="accent1">
                    <a:lumMod val="75000"/>
                  </a:schemeClr>
                </a:solidFill>
              </a:rPr>
              <a:t>dissemination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accent1">
                    <a:lumMod val="75000"/>
                  </a:schemeClr>
                </a:solidFill>
              </a:rPr>
              <a:t>actions</a:t>
            </a:r>
            <a:endParaRPr lang="ca-E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4305104" y="3102534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On line </a:t>
            </a:r>
            <a:r>
              <a:rPr lang="it-IT" sz="2000" b="1" dirty="0" err="1" smtClean="0">
                <a:solidFill>
                  <a:schemeClr val="accent1">
                    <a:lumMod val="75000"/>
                  </a:schemeClr>
                </a:solidFill>
              </a:rPr>
              <a:t>dissemination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accent1">
                    <a:lumMod val="75000"/>
                  </a:schemeClr>
                </a:solidFill>
              </a:rPr>
              <a:t>actions</a:t>
            </a:r>
            <a:endParaRPr lang="ca-E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QuadreDeText 4"/>
          <p:cNvSpPr txBox="1"/>
          <p:nvPr/>
        </p:nvSpPr>
        <p:spPr>
          <a:xfrm>
            <a:off x="540872" y="4850696"/>
            <a:ext cx="112208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 smtClean="0"/>
              <a:t> </a:t>
            </a:r>
            <a:r>
              <a:rPr lang="ca-ES" sz="3200" b="1" dirty="0" err="1" smtClean="0"/>
              <a:t>Increasing</a:t>
            </a:r>
            <a:r>
              <a:rPr lang="ca-ES" sz="3200" b="1" dirty="0" smtClean="0"/>
              <a:t> </a:t>
            </a:r>
            <a:r>
              <a:rPr lang="ca-ES" sz="3200" b="1" dirty="0" err="1" smtClean="0"/>
              <a:t>information</a:t>
            </a:r>
            <a:r>
              <a:rPr lang="ca-ES" sz="3200" b="1" dirty="0" smtClean="0"/>
              <a:t> on </a:t>
            </a:r>
            <a:r>
              <a:rPr lang="ca-ES" sz="3200" b="1" dirty="0" err="1" smtClean="0"/>
              <a:t>research</a:t>
            </a:r>
            <a:r>
              <a:rPr lang="ca-ES" sz="3200" b="1" dirty="0" smtClean="0"/>
              <a:t> </a:t>
            </a:r>
            <a:r>
              <a:rPr lang="ca-ES" sz="3200" b="1" dirty="0" err="1" smtClean="0"/>
              <a:t>results</a:t>
            </a:r>
            <a:endParaRPr lang="ca-ES" sz="3200" b="1" dirty="0" smtClean="0"/>
          </a:p>
          <a:p>
            <a:pPr algn="ctr"/>
            <a:r>
              <a:rPr lang="ca-ES" sz="2200" dirty="0" err="1" smtClean="0"/>
              <a:t>Increasingly</a:t>
            </a:r>
            <a:r>
              <a:rPr lang="ca-ES" sz="2200" dirty="0" smtClean="0"/>
              <a:t> </a:t>
            </a:r>
            <a:r>
              <a:rPr lang="ca-ES" sz="2200" dirty="0" err="1" smtClean="0"/>
              <a:t>publish</a:t>
            </a:r>
            <a:r>
              <a:rPr lang="ca-ES" sz="2200" dirty="0" smtClean="0"/>
              <a:t> </a:t>
            </a:r>
            <a:r>
              <a:rPr lang="ca-ES" sz="2200" dirty="0" err="1" smtClean="0"/>
              <a:t>information</a:t>
            </a:r>
            <a:r>
              <a:rPr lang="ca-ES" sz="2200" dirty="0" smtClean="0"/>
              <a:t> </a:t>
            </a:r>
            <a:r>
              <a:rPr lang="ca-ES" sz="2200" dirty="0" err="1" smtClean="0"/>
              <a:t>about</a:t>
            </a:r>
            <a:r>
              <a:rPr lang="ca-ES" sz="2200" dirty="0" smtClean="0"/>
              <a:t> </a:t>
            </a:r>
            <a:r>
              <a:rPr lang="ca-ES" sz="2200" dirty="0" err="1" smtClean="0"/>
              <a:t>toolkits</a:t>
            </a:r>
            <a:r>
              <a:rPr lang="ca-ES" sz="2200" dirty="0" smtClean="0"/>
              <a:t>, </a:t>
            </a:r>
            <a:r>
              <a:rPr lang="ca-ES" sz="2200" dirty="0" err="1" smtClean="0"/>
              <a:t>observations</a:t>
            </a:r>
            <a:r>
              <a:rPr lang="ca-ES" sz="2200" dirty="0" smtClean="0"/>
              <a:t>. </a:t>
            </a:r>
            <a:r>
              <a:rPr lang="ca-ES" sz="2200" dirty="0" err="1" smtClean="0"/>
              <a:t>Consider</a:t>
            </a:r>
            <a:r>
              <a:rPr lang="ca-ES" sz="2200" dirty="0" smtClean="0"/>
              <a:t> </a:t>
            </a:r>
            <a:r>
              <a:rPr lang="ca-ES" sz="2200" dirty="0" err="1" smtClean="0"/>
              <a:t>the</a:t>
            </a:r>
            <a:r>
              <a:rPr lang="ca-ES" sz="2200" dirty="0" smtClean="0"/>
              <a:t> </a:t>
            </a:r>
            <a:r>
              <a:rPr lang="ca-ES" sz="2200" dirty="0" err="1" smtClean="0"/>
              <a:t>production</a:t>
            </a:r>
            <a:r>
              <a:rPr lang="ca-ES" sz="2200" dirty="0" smtClean="0"/>
              <a:t> of possible ad hoc </a:t>
            </a:r>
            <a:r>
              <a:rPr lang="ca-ES" sz="2200" dirty="0" err="1" smtClean="0"/>
              <a:t>communication</a:t>
            </a:r>
            <a:r>
              <a:rPr lang="ca-ES" sz="2200" dirty="0" smtClean="0"/>
              <a:t> material</a:t>
            </a:r>
            <a:endParaRPr lang="ca-ES" sz="1200" dirty="0"/>
          </a:p>
        </p:txBody>
      </p:sp>
    </p:spTree>
    <p:extLst>
      <p:ext uri="{BB962C8B-B14F-4D97-AF65-F5344CB8AC3E}">
        <p14:creationId xmlns:p14="http://schemas.microsoft.com/office/powerpoint/2010/main" xmlns="" val="31962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89067" y="273489"/>
            <a:ext cx="2069592" cy="1115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0402" y="451961"/>
            <a:ext cx="273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 smtClean="0">
                <a:solidFill>
                  <a:srgbClr val="9F009F"/>
                </a:solidFill>
              </a:rPr>
              <a:t>WP7</a:t>
            </a:r>
          </a:p>
          <a:p>
            <a:pPr algn="ctr"/>
            <a:r>
              <a:rPr lang="en-US" sz="2000" b="1" dirty="0" smtClean="0">
                <a:solidFill>
                  <a:srgbClr val="9F009F"/>
                </a:solidFill>
              </a:rPr>
              <a:t>Identified </a:t>
            </a:r>
            <a:r>
              <a:rPr lang="en-US" sz="2000" b="1" dirty="0">
                <a:solidFill>
                  <a:srgbClr val="9F009F"/>
                </a:solidFill>
              </a:rPr>
              <a:t>challenges</a:t>
            </a:r>
            <a:endParaRPr lang="ca-ES" sz="2000" b="1" dirty="0">
              <a:solidFill>
                <a:srgbClr val="9F009F"/>
              </a:solidFill>
            </a:endParaRPr>
          </a:p>
        </p:txBody>
      </p:sp>
      <p:sp>
        <p:nvSpPr>
          <p:cNvPr id="7" name="QuadreDeText 4"/>
          <p:cNvSpPr txBox="1"/>
          <p:nvPr/>
        </p:nvSpPr>
        <p:spPr>
          <a:xfrm>
            <a:off x="493060" y="1560670"/>
            <a:ext cx="11220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mtClean="0"/>
              <a:t> Implementing cooperative actions </a:t>
            </a:r>
          </a:p>
          <a:p>
            <a:pPr algn="ctr"/>
            <a:r>
              <a:rPr lang="en-GB" sz="2000" smtClean="0"/>
              <a:t>Simple but constant actions implemented by all the partners</a:t>
            </a:r>
          </a:p>
          <a:p>
            <a:pPr algn="ctr"/>
            <a:r>
              <a:rPr lang="en-GB" sz="2000" smtClean="0"/>
              <a:t>Consider the use of videos or other communication materials</a:t>
            </a:r>
          </a:p>
          <a:p>
            <a:pPr algn="ctr"/>
            <a:r>
              <a:rPr lang="en-GB" sz="1200" b="1" smtClean="0"/>
              <a:t> </a:t>
            </a:r>
            <a:endParaRPr lang="en-GB" sz="1200" b="1"/>
          </a:p>
        </p:txBody>
      </p:sp>
      <p:sp>
        <p:nvSpPr>
          <p:cNvPr id="2" name="Rettangolo 1"/>
          <p:cNvSpPr/>
          <p:nvPr/>
        </p:nvSpPr>
        <p:spPr>
          <a:xfrm>
            <a:off x="1030942" y="3332723"/>
            <a:ext cx="101450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smtClean="0"/>
              <a:t>Following commong guidelines to publish on different social media</a:t>
            </a:r>
          </a:p>
          <a:p>
            <a:pPr algn="ctr"/>
            <a:endParaRPr lang="en-GB" sz="2800" b="1" smtClean="0"/>
          </a:p>
          <a:p>
            <a:pPr algn="ctr"/>
            <a:r>
              <a:rPr lang="en-GB" sz="2200" smtClean="0"/>
              <a:t>Relevant news :</a:t>
            </a:r>
          </a:p>
          <a:p>
            <a:pPr algn="ctr"/>
            <a:r>
              <a:rPr lang="en-GB" sz="2200" smtClean="0"/>
              <a:t>Highlights an example of how a crucial concepts for the project is implemented</a:t>
            </a:r>
          </a:p>
          <a:p>
            <a:pPr algn="ctr"/>
            <a:r>
              <a:rPr lang="en-GB" sz="2200" smtClean="0"/>
              <a:t>Tags potential stakeholders</a:t>
            </a:r>
          </a:p>
          <a:p>
            <a:pPr algn="ctr"/>
            <a:r>
              <a:rPr lang="en-GB" sz="2200" smtClean="0"/>
              <a:t>Has a relevant pictur that stresses the concept   </a:t>
            </a:r>
            <a:endParaRPr lang="en-GB" sz="2200"/>
          </a:p>
        </p:txBody>
      </p:sp>
      <p:sp>
        <p:nvSpPr>
          <p:cNvPr id="8" name="QuadreDeText 4"/>
          <p:cNvSpPr txBox="1"/>
          <p:nvPr/>
        </p:nvSpPr>
        <p:spPr>
          <a:xfrm>
            <a:off x="3101647" y="6111750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0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6-11-08 alle 21.58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001" y="84481"/>
            <a:ext cx="11340662" cy="6168370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1774" y="61842"/>
            <a:ext cx="1968646" cy="1061155"/>
          </a:xfrm>
          <a:prstGeom prst="rect">
            <a:avLst/>
          </a:prstGeom>
        </p:spPr>
      </p:pic>
      <p:sp>
        <p:nvSpPr>
          <p:cNvPr id="7" name="QuadreDeText 6"/>
          <p:cNvSpPr txBox="1"/>
          <p:nvPr/>
        </p:nvSpPr>
        <p:spPr>
          <a:xfrm>
            <a:off x="642269" y="227843"/>
            <a:ext cx="3138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>
              <a:defRPr sz="2000" b="1">
                <a:solidFill>
                  <a:srgbClr val="CC0099"/>
                </a:solidFill>
              </a:defRPr>
            </a:lvl1pPr>
          </a:lstStyle>
          <a:p>
            <a:pPr algn="ctr"/>
            <a:r>
              <a:rPr lang="ca-ES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ca-ES" dirty="0" err="1" smtClean="0">
                <a:solidFill>
                  <a:srgbClr val="9F009F"/>
                </a:solidFill>
              </a:rPr>
              <a:t>Main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r>
              <a:rPr lang="ca-ES" dirty="0" err="1">
                <a:solidFill>
                  <a:srgbClr val="9F009F"/>
                </a:solidFill>
              </a:rPr>
              <a:t>activities</a:t>
            </a:r>
            <a:r>
              <a:rPr lang="ca-ES" dirty="0">
                <a:solidFill>
                  <a:srgbClr val="9F009F"/>
                </a:solidFill>
              </a:rPr>
              <a:t> </a:t>
            </a:r>
            <a:r>
              <a:rPr lang="ca-ES" dirty="0" err="1" smtClean="0">
                <a:solidFill>
                  <a:srgbClr val="9F009F"/>
                </a:solidFill>
              </a:rPr>
              <a:t>conducted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8" name="QuadreDeText 4"/>
          <p:cNvSpPr txBox="1"/>
          <p:nvPr/>
        </p:nvSpPr>
        <p:spPr>
          <a:xfrm>
            <a:off x="2713177" y="6291047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8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1774" y="61842"/>
            <a:ext cx="1968646" cy="1061155"/>
          </a:xfrm>
          <a:prstGeom prst="rect">
            <a:avLst/>
          </a:prstGeom>
        </p:spPr>
      </p:pic>
      <p:sp>
        <p:nvSpPr>
          <p:cNvPr id="7" name="QuadreDeText 6"/>
          <p:cNvSpPr txBox="1"/>
          <p:nvPr/>
        </p:nvSpPr>
        <p:spPr>
          <a:xfrm>
            <a:off x="642269" y="227843"/>
            <a:ext cx="3138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>
              <a:defRPr sz="2000" b="1">
                <a:solidFill>
                  <a:srgbClr val="CC0099"/>
                </a:solidFill>
              </a:defRPr>
            </a:lvl1pPr>
          </a:lstStyle>
          <a:p>
            <a:pPr algn="ctr"/>
            <a:r>
              <a:rPr lang="ca-ES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ca-ES" dirty="0" err="1" smtClean="0">
                <a:solidFill>
                  <a:srgbClr val="9F009F"/>
                </a:solidFill>
              </a:rPr>
              <a:t>Main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r>
              <a:rPr lang="ca-ES" dirty="0" err="1">
                <a:solidFill>
                  <a:srgbClr val="9F009F"/>
                </a:solidFill>
              </a:rPr>
              <a:t>activities</a:t>
            </a:r>
            <a:r>
              <a:rPr lang="ca-ES" dirty="0">
                <a:solidFill>
                  <a:srgbClr val="9F009F"/>
                </a:solidFill>
              </a:rPr>
              <a:t> </a:t>
            </a:r>
            <a:r>
              <a:rPr lang="ca-ES" dirty="0" err="1" smtClean="0">
                <a:solidFill>
                  <a:srgbClr val="9F009F"/>
                </a:solidFill>
              </a:rPr>
              <a:t>conducted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4451528" y="1276713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6.1 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ff line </a:t>
            </a:r>
            <a:r>
              <a:rPr lang="it-IT" sz="2000" b="1" dirty="0" err="1" smtClean="0">
                <a:solidFill>
                  <a:schemeClr val="accent1">
                    <a:lumMod val="75000"/>
                  </a:schemeClr>
                </a:solidFill>
              </a:rPr>
              <a:t>dissemination</a:t>
            </a:r>
            <a:endParaRPr lang="ca-E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QuadreDeText 4"/>
          <p:cNvSpPr txBox="1"/>
          <p:nvPr/>
        </p:nvSpPr>
        <p:spPr>
          <a:xfrm>
            <a:off x="642471" y="1736985"/>
            <a:ext cx="112208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 smtClean="0"/>
              <a:t> </a:t>
            </a:r>
            <a:r>
              <a:rPr lang="ca-ES" sz="3200" b="1" dirty="0" err="1" smtClean="0"/>
              <a:t>Participation</a:t>
            </a:r>
            <a:r>
              <a:rPr lang="ca-ES" sz="3200" b="1" dirty="0" smtClean="0"/>
              <a:t> in </a:t>
            </a:r>
            <a:r>
              <a:rPr lang="ca-ES" sz="3200" b="1" dirty="0" err="1" smtClean="0"/>
              <a:t>Science</a:t>
            </a:r>
            <a:r>
              <a:rPr lang="ca-ES" sz="3200" b="1" dirty="0" smtClean="0"/>
              <a:t> Communication </a:t>
            </a:r>
            <a:r>
              <a:rPr lang="ca-ES" sz="3200" b="1" dirty="0" err="1" smtClean="0"/>
              <a:t>conferences</a:t>
            </a:r>
            <a:endParaRPr lang="ca-ES" sz="3200" b="1" dirty="0"/>
          </a:p>
          <a:p>
            <a:pPr algn="ctr"/>
            <a:r>
              <a:rPr lang="ca-ES" sz="2000" dirty="0" err="1" smtClean="0"/>
              <a:t>April</a:t>
            </a:r>
            <a:r>
              <a:rPr lang="ca-ES" sz="2000" dirty="0" smtClean="0"/>
              <a:t> to </a:t>
            </a:r>
            <a:r>
              <a:rPr lang="ca-ES" sz="2000" dirty="0" err="1" smtClean="0"/>
              <a:t>June</a:t>
            </a:r>
            <a:endParaRPr lang="ca-ES" sz="2000" dirty="0" smtClean="0"/>
          </a:p>
          <a:p>
            <a:pPr algn="ctr"/>
            <a:r>
              <a:rPr lang="ca-ES" sz="2000" dirty="0" smtClean="0"/>
              <a:t>HEIRRI  </a:t>
            </a:r>
            <a:r>
              <a:rPr lang="ca-ES" sz="2000" dirty="0" err="1"/>
              <a:t>meeting</a:t>
            </a:r>
            <a:r>
              <a:rPr lang="ca-ES" sz="2000" dirty="0"/>
              <a:t> – </a:t>
            </a:r>
            <a:r>
              <a:rPr lang="ca-ES" sz="2000" dirty="0" err="1"/>
              <a:t>Target</a:t>
            </a:r>
            <a:r>
              <a:rPr lang="ca-ES" sz="2000" dirty="0"/>
              <a:t> </a:t>
            </a:r>
            <a:r>
              <a:rPr lang="ca-ES" sz="2000" dirty="0" err="1"/>
              <a:t>group</a:t>
            </a:r>
            <a:r>
              <a:rPr lang="ca-ES" sz="2000" dirty="0"/>
              <a:t> </a:t>
            </a:r>
            <a:endParaRPr lang="ca-ES" sz="2000" dirty="0" smtClean="0"/>
          </a:p>
          <a:p>
            <a:pPr algn="ctr"/>
            <a:r>
              <a:rPr lang="ca-ES" sz="2000" dirty="0" smtClean="0"/>
              <a:t>TEMI </a:t>
            </a:r>
            <a:r>
              <a:rPr lang="ca-ES" sz="2000" dirty="0" err="1"/>
              <a:t>conference</a:t>
            </a:r>
            <a:r>
              <a:rPr lang="ca-ES" sz="2000" dirty="0"/>
              <a:t> – </a:t>
            </a:r>
            <a:r>
              <a:rPr lang="ca-ES" sz="2000" dirty="0" err="1"/>
              <a:t>Target</a:t>
            </a:r>
            <a:r>
              <a:rPr lang="ca-ES" sz="2000" dirty="0"/>
              <a:t> </a:t>
            </a:r>
            <a:r>
              <a:rPr lang="ca-ES" sz="2000" dirty="0" err="1"/>
              <a:t>group</a:t>
            </a:r>
            <a:r>
              <a:rPr lang="ca-ES" sz="2000" dirty="0"/>
              <a:t> </a:t>
            </a:r>
            <a:r>
              <a:rPr lang="ca-ES" sz="2000" dirty="0" err="1" smtClean="0"/>
              <a:t>Teachers</a:t>
            </a:r>
            <a:endParaRPr lang="ca-ES" sz="2000" dirty="0"/>
          </a:p>
          <a:p>
            <a:pPr algn="ctr"/>
            <a:r>
              <a:rPr lang="ca-ES" sz="2000" dirty="0" smtClean="0"/>
              <a:t>PCST </a:t>
            </a:r>
            <a:r>
              <a:rPr lang="ca-ES" sz="2000" dirty="0" err="1" smtClean="0"/>
              <a:t>Conference</a:t>
            </a:r>
            <a:r>
              <a:rPr lang="ca-ES" sz="2000" dirty="0" smtClean="0"/>
              <a:t> – </a:t>
            </a:r>
            <a:r>
              <a:rPr lang="ca-ES" sz="2000" dirty="0" err="1" smtClean="0"/>
              <a:t>Target</a:t>
            </a:r>
            <a:r>
              <a:rPr lang="ca-ES" sz="2000" dirty="0" smtClean="0"/>
              <a:t> </a:t>
            </a:r>
            <a:r>
              <a:rPr lang="ca-ES" sz="2000" dirty="0" err="1" smtClean="0"/>
              <a:t>group</a:t>
            </a:r>
            <a:r>
              <a:rPr lang="ca-ES" sz="2000" dirty="0" smtClean="0"/>
              <a:t> </a:t>
            </a:r>
            <a:r>
              <a:rPr lang="ca-ES" sz="2000" dirty="0" err="1" smtClean="0"/>
              <a:t>sceince</a:t>
            </a:r>
            <a:r>
              <a:rPr lang="ca-ES" sz="2000" dirty="0" smtClean="0"/>
              <a:t> </a:t>
            </a:r>
            <a:r>
              <a:rPr lang="ca-ES" sz="2000" dirty="0" err="1" smtClean="0"/>
              <a:t>communicators</a:t>
            </a:r>
            <a:endParaRPr lang="ca-ES" sz="2000" dirty="0"/>
          </a:p>
          <a:p>
            <a:pPr algn="ctr"/>
            <a:r>
              <a:rPr lang="ca-ES" sz="2000" dirty="0" smtClean="0"/>
              <a:t> EUSEA </a:t>
            </a:r>
            <a:r>
              <a:rPr lang="ca-ES" sz="2000" dirty="0" err="1" smtClean="0"/>
              <a:t>Annual</a:t>
            </a:r>
            <a:r>
              <a:rPr lang="ca-ES" sz="2000" dirty="0" smtClean="0"/>
              <a:t> </a:t>
            </a:r>
            <a:r>
              <a:rPr lang="ca-ES" sz="2000" dirty="0" err="1" smtClean="0"/>
              <a:t>Conference</a:t>
            </a:r>
            <a:r>
              <a:rPr lang="ca-ES" sz="2000" dirty="0" smtClean="0"/>
              <a:t> – </a:t>
            </a:r>
            <a:r>
              <a:rPr lang="ca-ES" sz="2000" dirty="0" err="1" smtClean="0"/>
              <a:t>Target</a:t>
            </a:r>
            <a:r>
              <a:rPr lang="ca-ES" sz="2000" dirty="0" smtClean="0"/>
              <a:t> </a:t>
            </a:r>
            <a:r>
              <a:rPr lang="ca-ES" sz="2000" dirty="0" err="1" smtClean="0"/>
              <a:t>group</a:t>
            </a:r>
            <a:r>
              <a:rPr lang="ca-ES" sz="2000" dirty="0" smtClean="0"/>
              <a:t>: </a:t>
            </a:r>
            <a:r>
              <a:rPr lang="ca-ES" sz="2000" dirty="0" err="1" smtClean="0"/>
              <a:t>sceince</a:t>
            </a:r>
            <a:r>
              <a:rPr lang="ca-ES" sz="2000" dirty="0" smtClean="0"/>
              <a:t> </a:t>
            </a:r>
            <a:r>
              <a:rPr lang="ca-ES" sz="2000" dirty="0" err="1" smtClean="0"/>
              <a:t>communicators</a:t>
            </a:r>
            <a:r>
              <a:rPr lang="ca-ES" sz="2000" dirty="0" smtClean="0"/>
              <a:t> </a:t>
            </a:r>
          </a:p>
          <a:p>
            <a:pPr algn="ctr"/>
            <a:r>
              <a:rPr lang="ca-ES" sz="2000" dirty="0" smtClean="0"/>
              <a:t>RRI Tools </a:t>
            </a:r>
            <a:r>
              <a:rPr lang="ca-ES" sz="2000" dirty="0" err="1" smtClean="0"/>
              <a:t>conference</a:t>
            </a:r>
            <a:r>
              <a:rPr lang="ca-ES" sz="2000" dirty="0" smtClean="0"/>
              <a:t> in Milan  - </a:t>
            </a:r>
            <a:r>
              <a:rPr lang="ca-ES" sz="2000" dirty="0" err="1" smtClean="0"/>
              <a:t>Target</a:t>
            </a:r>
            <a:r>
              <a:rPr lang="ca-ES" sz="2000" dirty="0" smtClean="0"/>
              <a:t> </a:t>
            </a:r>
            <a:r>
              <a:rPr lang="ca-ES" sz="2000" dirty="0" err="1" smtClean="0"/>
              <a:t>group</a:t>
            </a:r>
            <a:r>
              <a:rPr lang="ca-ES" sz="2000" dirty="0" smtClean="0"/>
              <a:t>: </a:t>
            </a:r>
            <a:r>
              <a:rPr lang="ca-ES" sz="2000" dirty="0" err="1" smtClean="0"/>
              <a:t>teachers</a:t>
            </a:r>
            <a:r>
              <a:rPr lang="ca-ES" sz="2000" dirty="0" smtClean="0"/>
              <a:t>, </a:t>
            </a:r>
            <a:r>
              <a:rPr lang="ca-ES" sz="2000" dirty="0" err="1" smtClean="0"/>
              <a:t>policy</a:t>
            </a:r>
            <a:r>
              <a:rPr lang="ca-ES" sz="2000" dirty="0" smtClean="0"/>
              <a:t> </a:t>
            </a:r>
            <a:r>
              <a:rPr lang="ca-ES" sz="2000" dirty="0" err="1" smtClean="0"/>
              <a:t>makers</a:t>
            </a:r>
            <a:endParaRPr lang="ca-ES" sz="2000" dirty="0"/>
          </a:p>
          <a:p>
            <a:pPr algn="ctr"/>
            <a:r>
              <a:rPr lang="ca-ES" sz="2000" dirty="0" smtClean="0"/>
              <a:t>RRI </a:t>
            </a:r>
            <a:r>
              <a:rPr lang="ca-ES" sz="2000" dirty="0" err="1"/>
              <a:t>N</a:t>
            </a:r>
            <a:r>
              <a:rPr lang="ca-ES" sz="2000" dirty="0" err="1" smtClean="0"/>
              <a:t>ational</a:t>
            </a:r>
            <a:r>
              <a:rPr lang="ca-ES" sz="2000" dirty="0" smtClean="0"/>
              <a:t> </a:t>
            </a:r>
            <a:r>
              <a:rPr lang="ca-ES" sz="2000" dirty="0" err="1" smtClean="0"/>
              <a:t>contact</a:t>
            </a:r>
            <a:r>
              <a:rPr lang="ca-ES" sz="2000" dirty="0" smtClean="0"/>
              <a:t> </a:t>
            </a:r>
            <a:r>
              <a:rPr lang="ca-ES" sz="2000" dirty="0" err="1" smtClean="0"/>
              <a:t>points</a:t>
            </a:r>
            <a:r>
              <a:rPr lang="ca-ES" sz="2000" dirty="0" smtClean="0"/>
              <a:t> </a:t>
            </a:r>
            <a:r>
              <a:rPr lang="ca-ES" sz="2000" dirty="0" err="1" smtClean="0"/>
              <a:t>events</a:t>
            </a:r>
            <a:r>
              <a:rPr lang="ca-ES" sz="2000" dirty="0" smtClean="0"/>
              <a:t> in </a:t>
            </a:r>
            <a:r>
              <a:rPr lang="ca-ES" sz="2000" dirty="0" err="1" smtClean="0"/>
              <a:t>Bruxelles</a:t>
            </a:r>
            <a:r>
              <a:rPr lang="ca-ES" sz="2000" dirty="0" smtClean="0"/>
              <a:t>: </a:t>
            </a:r>
            <a:r>
              <a:rPr lang="ca-ES" sz="2000" dirty="0" err="1" smtClean="0"/>
              <a:t>Target</a:t>
            </a:r>
            <a:r>
              <a:rPr lang="ca-ES" sz="2000" dirty="0" smtClean="0"/>
              <a:t> </a:t>
            </a:r>
            <a:r>
              <a:rPr lang="ca-ES" sz="2000" dirty="0" err="1" smtClean="0"/>
              <a:t>group</a:t>
            </a:r>
            <a:r>
              <a:rPr lang="ca-ES" sz="2000" dirty="0" smtClean="0"/>
              <a:t>: </a:t>
            </a:r>
            <a:r>
              <a:rPr lang="ca-ES" sz="2000" dirty="0" err="1" smtClean="0"/>
              <a:t>decision</a:t>
            </a:r>
            <a:r>
              <a:rPr lang="ca-ES" sz="2000" dirty="0" smtClean="0"/>
              <a:t> </a:t>
            </a:r>
            <a:r>
              <a:rPr lang="ca-ES" sz="2000" dirty="0" err="1" smtClean="0"/>
              <a:t>makers</a:t>
            </a:r>
            <a:r>
              <a:rPr lang="ca-ES" sz="2000" dirty="0" smtClean="0"/>
              <a:t> </a:t>
            </a:r>
            <a:r>
              <a:rPr lang="ca-ES" sz="2000" dirty="0" err="1" smtClean="0"/>
              <a:t>at</a:t>
            </a:r>
            <a:r>
              <a:rPr lang="ca-ES" sz="2000" dirty="0" smtClean="0"/>
              <a:t> </a:t>
            </a:r>
            <a:r>
              <a:rPr lang="ca-ES" sz="2000" dirty="0" err="1" smtClean="0"/>
              <a:t>European</a:t>
            </a:r>
            <a:r>
              <a:rPr lang="ca-ES" sz="2000" dirty="0" smtClean="0"/>
              <a:t> </a:t>
            </a:r>
            <a:r>
              <a:rPr lang="ca-ES" sz="2000" dirty="0" err="1" smtClean="0"/>
              <a:t>level</a:t>
            </a:r>
            <a:r>
              <a:rPr lang="ca-ES" sz="2000" dirty="0" smtClean="0"/>
              <a:t>, </a:t>
            </a:r>
            <a:endParaRPr lang="ca-ES" sz="2000" dirty="0"/>
          </a:p>
          <a:p>
            <a:pPr algn="ctr"/>
            <a:r>
              <a:rPr lang="ca-ES" sz="2000" dirty="0" smtClean="0"/>
              <a:t> </a:t>
            </a:r>
          </a:p>
        </p:txBody>
      </p:sp>
      <p:sp>
        <p:nvSpPr>
          <p:cNvPr id="9" name="QuadreDeText 4"/>
          <p:cNvSpPr txBox="1"/>
          <p:nvPr/>
        </p:nvSpPr>
        <p:spPr>
          <a:xfrm>
            <a:off x="642472" y="4578788"/>
            <a:ext cx="11220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 smtClean="0"/>
              <a:t> </a:t>
            </a:r>
            <a:r>
              <a:rPr lang="ca-ES" sz="3200" b="1" dirty="0" err="1" smtClean="0"/>
              <a:t>Submission</a:t>
            </a:r>
            <a:r>
              <a:rPr lang="ca-ES" sz="3200" b="1" dirty="0" smtClean="0"/>
              <a:t> of </a:t>
            </a:r>
            <a:r>
              <a:rPr lang="ca-ES" sz="3200" b="1" dirty="0" err="1" smtClean="0"/>
              <a:t>proposals</a:t>
            </a:r>
            <a:r>
              <a:rPr lang="ca-ES" sz="3200" b="1" dirty="0"/>
              <a:t> </a:t>
            </a:r>
            <a:r>
              <a:rPr lang="ca-ES" sz="3200" b="1" dirty="0" smtClean="0"/>
              <a:t>to present </a:t>
            </a:r>
            <a:r>
              <a:rPr lang="ca-ES" sz="3200" b="1" dirty="0" err="1" smtClean="0"/>
              <a:t>the</a:t>
            </a:r>
            <a:r>
              <a:rPr lang="ca-ES" sz="3200" b="1" dirty="0" smtClean="0"/>
              <a:t> </a:t>
            </a:r>
            <a:r>
              <a:rPr lang="ca-ES" sz="3200" b="1" dirty="0" err="1" smtClean="0"/>
              <a:t>Perform</a:t>
            </a:r>
            <a:r>
              <a:rPr lang="ca-ES" sz="3200" b="1" dirty="0" smtClean="0"/>
              <a:t> </a:t>
            </a:r>
            <a:r>
              <a:rPr lang="ca-ES" sz="3200" b="1" dirty="0" err="1" smtClean="0"/>
              <a:t>project</a:t>
            </a:r>
            <a:endParaRPr lang="ca-ES" sz="3200" b="1" dirty="0" smtClean="0"/>
          </a:p>
          <a:p>
            <a:pPr algn="ctr"/>
            <a:r>
              <a:rPr lang="ca-ES" sz="3200" b="1" dirty="0" err="1" smtClean="0"/>
              <a:t>during</a:t>
            </a:r>
            <a:r>
              <a:rPr lang="ca-ES" sz="3200" b="1" dirty="0" smtClean="0"/>
              <a:t> </a:t>
            </a:r>
            <a:r>
              <a:rPr lang="ca-ES" sz="3200" b="1" dirty="0" err="1" smtClean="0"/>
              <a:t>conferences</a:t>
            </a:r>
            <a:endParaRPr lang="ca-ES" sz="3200" b="1" dirty="0" smtClean="0"/>
          </a:p>
          <a:p>
            <a:pPr algn="ctr"/>
            <a:r>
              <a:rPr lang="ca-ES" sz="2000" dirty="0" smtClean="0"/>
              <a:t>ECSITE </a:t>
            </a:r>
            <a:r>
              <a:rPr lang="ca-ES" sz="2000" dirty="0" err="1"/>
              <a:t>Conference</a:t>
            </a:r>
            <a:r>
              <a:rPr lang="ca-ES" sz="2000" dirty="0"/>
              <a:t> – </a:t>
            </a:r>
            <a:r>
              <a:rPr lang="ca-ES" sz="2000" dirty="0" err="1"/>
              <a:t>Target</a:t>
            </a:r>
            <a:r>
              <a:rPr lang="ca-ES" sz="2000" dirty="0"/>
              <a:t> </a:t>
            </a:r>
            <a:r>
              <a:rPr lang="ca-ES" sz="2000" dirty="0" err="1"/>
              <a:t>group</a:t>
            </a:r>
            <a:r>
              <a:rPr lang="ca-ES" sz="2000" dirty="0"/>
              <a:t> </a:t>
            </a:r>
            <a:r>
              <a:rPr lang="ca-ES" sz="2000" dirty="0" err="1" smtClean="0"/>
              <a:t>science</a:t>
            </a:r>
            <a:r>
              <a:rPr lang="ca-ES" sz="2000" dirty="0" smtClean="0"/>
              <a:t> </a:t>
            </a:r>
            <a:r>
              <a:rPr lang="ca-ES" sz="2000" dirty="0" err="1" smtClean="0"/>
              <a:t>communicators</a:t>
            </a:r>
            <a:r>
              <a:rPr lang="ca-ES" sz="2000" dirty="0" smtClean="0"/>
              <a:t>/</a:t>
            </a:r>
            <a:r>
              <a:rPr lang="ca-ES" sz="2000" dirty="0" err="1" smtClean="0"/>
              <a:t>Museum</a:t>
            </a:r>
            <a:r>
              <a:rPr lang="ca-ES" sz="2000" dirty="0" smtClean="0"/>
              <a:t> professionals</a:t>
            </a:r>
            <a:endParaRPr lang="ca-ES" sz="2000" dirty="0"/>
          </a:p>
          <a:p>
            <a:pPr algn="ctr"/>
            <a:r>
              <a:rPr lang="ca-ES" sz="1200" b="1" dirty="0" smtClean="0"/>
              <a:t> </a:t>
            </a:r>
            <a:endParaRPr lang="ca-ES" sz="1200" b="1" dirty="0"/>
          </a:p>
        </p:txBody>
      </p:sp>
      <p:sp>
        <p:nvSpPr>
          <p:cNvPr id="10" name="QuadreDeText 4"/>
          <p:cNvSpPr txBox="1"/>
          <p:nvPr/>
        </p:nvSpPr>
        <p:spPr>
          <a:xfrm>
            <a:off x="2713177" y="6291047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6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6-11-08 alle 23.34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5294" y="1950183"/>
            <a:ext cx="7674480" cy="4340051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1774" y="61842"/>
            <a:ext cx="1968646" cy="1061155"/>
          </a:xfrm>
          <a:prstGeom prst="rect">
            <a:avLst/>
          </a:prstGeom>
        </p:spPr>
      </p:pic>
      <p:sp>
        <p:nvSpPr>
          <p:cNvPr id="7" name="QuadreDeText 6"/>
          <p:cNvSpPr txBox="1"/>
          <p:nvPr/>
        </p:nvSpPr>
        <p:spPr>
          <a:xfrm>
            <a:off x="642269" y="227843"/>
            <a:ext cx="3138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>
              <a:defRPr sz="2000" b="1">
                <a:solidFill>
                  <a:srgbClr val="CC0099"/>
                </a:solidFill>
              </a:defRPr>
            </a:lvl1pPr>
          </a:lstStyle>
          <a:p>
            <a:pPr algn="ctr"/>
            <a:r>
              <a:rPr lang="ca-ES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ca-ES" dirty="0" err="1" smtClean="0">
                <a:solidFill>
                  <a:srgbClr val="9F009F"/>
                </a:solidFill>
              </a:rPr>
              <a:t>Main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r>
              <a:rPr lang="ca-ES" dirty="0" err="1">
                <a:solidFill>
                  <a:srgbClr val="9F009F"/>
                </a:solidFill>
              </a:rPr>
              <a:t>activities</a:t>
            </a:r>
            <a:r>
              <a:rPr lang="ca-ES" dirty="0">
                <a:solidFill>
                  <a:srgbClr val="9F009F"/>
                </a:solidFill>
              </a:rPr>
              <a:t> </a:t>
            </a:r>
            <a:r>
              <a:rPr lang="ca-ES" dirty="0" err="1" smtClean="0">
                <a:solidFill>
                  <a:srgbClr val="9F009F"/>
                </a:solidFill>
              </a:rPr>
              <a:t>conducted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4451528" y="843424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2E75B6"/>
                </a:solidFill>
              </a:rPr>
              <a:t>D</a:t>
            </a:r>
            <a:r>
              <a:rPr lang="it-IT" sz="2000" b="1" dirty="0">
                <a:solidFill>
                  <a:srgbClr val="2E75B6"/>
                </a:solidFill>
              </a:rPr>
              <a:t> </a:t>
            </a:r>
            <a:r>
              <a:rPr lang="it-IT" sz="2000" b="1" dirty="0" smtClean="0">
                <a:solidFill>
                  <a:srgbClr val="2E75B6"/>
                </a:solidFill>
              </a:rPr>
              <a:t>6.1 </a:t>
            </a:r>
            <a:r>
              <a:rPr lang="it-IT" sz="2000" b="1" dirty="0">
                <a:solidFill>
                  <a:srgbClr val="2E75B6"/>
                </a:solidFill>
              </a:rPr>
              <a:t>O</a:t>
            </a:r>
            <a:r>
              <a:rPr lang="it-IT" sz="2000" b="1" dirty="0" smtClean="0">
                <a:solidFill>
                  <a:srgbClr val="2E75B6"/>
                </a:solidFill>
              </a:rPr>
              <a:t>ff line </a:t>
            </a:r>
            <a:r>
              <a:rPr lang="it-IT" sz="2000" b="1" dirty="0" err="1" smtClean="0">
                <a:solidFill>
                  <a:srgbClr val="2E75B6"/>
                </a:solidFill>
              </a:rPr>
              <a:t>dissemination</a:t>
            </a:r>
            <a:endParaRPr lang="ca-ES" sz="2000" b="1" dirty="0">
              <a:solidFill>
                <a:srgbClr val="2E75B6"/>
              </a:solidFill>
            </a:endParaRPr>
          </a:p>
        </p:txBody>
      </p:sp>
      <p:sp>
        <p:nvSpPr>
          <p:cNvPr id="8" name="QuadreDeText 4"/>
          <p:cNvSpPr txBox="1"/>
          <p:nvPr/>
        </p:nvSpPr>
        <p:spPr>
          <a:xfrm>
            <a:off x="642471" y="1318637"/>
            <a:ext cx="112208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 smtClean="0"/>
              <a:t> </a:t>
            </a:r>
            <a:r>
              <a:rPr lang="ca-ES" sz="3200" b="1" dirty="0" err="1" smtClean="0"/>
              <a:t>Production</a:t>
            </a:r>
            <a:r>
              <a:rPr lang="ca-ES" sz="3200" b="1" dirty="0" smtClean="0"/>
              <a:t> of </a:t>
            </a:r>
            <a:r>
              <a:rPr lang="ca-ES" sz="3200" b="1" dirty="0" err="1" smtClean="0"/>
              <a:t>printed</a:t>
            </a:r>
            <a:r>
              <a:rPr lang="ca-ES" sz="3200" b="1" dirty="0" smtClean="0"/>
              <a:t> material – </a:t>
            </a:r>
            <a:r>
              <a:rPr lang="ca-ES" sz="3200" b="1" dirty="0" err="1" smtClean="0"/>
              <a:t>Perform</a:t>
            </a:r>
            <a:r>
              <a:rPr lang="ca-ES" sz="3200" b="1" dirty="0" smtClean="0"/>
              <a:t> </a:t>
            </a:r>
            <a:r>
              <a:rPr lang="ca-ES" sz="3200" b="1" dirty="0" err="1" smtClean="0"/>
              <a:t>Brochure</a:t>
            </a:r>
            <a:r>
              <a:rPr lang="ca-ES" sz="3200" b="1" dirty="0" smtClean="0"/>
              <a:t> (200 copies)</a:t>
            </a:r>
            <a:endParaRPr lang="ca-ES" sz="3200" b="1" dirty="0"/>
          </a:p>
        </p:txBody>
      </p:sp>
      <p:sp>
        <p:nvSpPr>
          <p:cNvPr id="10" name="QuadreDeText 4"/>
          <p:cNvSpPr txBox="1"/>
          <p:nvPr/>
        </p:nvSpPr>
        <p:spPr>
          <a:xfrm>
            <a:off x="3056824" y="6395634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8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4479" y="104588"/>
            <a:ext cx="2069592" cy="1115568"/>
          </a:xfrm>
          <a:prstGeom prst="rect">
            <a:avLst/>
          </a:prstGeom>
        </p:spPr>
      </p:pic>
      <p:sp>
        <p:nvSpPr>
          <p:cNvPr id="6" name="QuadreDeText 5"/>
          <p:cNvSpPr txBox="1"/>
          <p:nvPr/>
        </p:nvSpPr>
        <p:spPr>
          <a:xfrm>
            <a:off x="3221178" y="6276110"/>
            <a:ext cx="7730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smtClean="0"/>
              <a:t>· PERFORM </a:t>
            </a:r>
            <a:r>
              <a:rPr lang="ca-ES" sz="1400" dirty="0" err="1" smtClean="0"/>
              <a:t>Consortium</a:t>
            </a:r>
            <a:r>
              <a:rPr lang="ca-ES" sz="1400" dirty="0" smtClean="0"/>
              <a:t> Meeting. Paris, </a:t>
            </a:r>
            <a:r>
              <a:rPr lang="ca-ES" sz="1400" dirty="0" err="1" smtClean="0"/>
              <a:t>November</a:t>
            </a:r>
            <a:r>
              <a:rPr lang="ca-ES" sz="1400" dirty="0" smtClean="0"/>
              <a:t> 9th, 2016 ·</a:t>
            </a:r>
            <a:endParaRPr lang="ca-ES" sz="1400" dirty="0"/>
          </a:p>
        </p:txBody>
      </p:sp>
      <p:sp>
        <p:nvSpPr>
          <p:cNvPr id="7" name="Rectangle 4"/>
          <p:cNvSpPr/>
          <p:nvPr/>
        </p:nvSpPr>
        <p:spPr>
          <a:xfrm>
            <a:off x="4302117" y="1007772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6.2 Online </a:t>
            </a:r>
            <a:r>
              <a:rPr lang="it-IT" sz="2000" b="1" dirty="0" err="1" smtClean="0">
                <a:solidFill>
                  <a:schemeClr val="accent1">
                    <a:lumMod val="75000"/>
                  </a:schemeClr>
                </a:solidFill>
              </a:rPr>
              <a:t>dissemination</a:t>
            </a:r>
            <a:endParaRPr lang="ca-E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magine 1" descr="Schermata 2016-11-08 alle 15.04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648" y="1509596"/>
            <a:ext cx="10503646" cy="4676507"/>
          </a:xfrm>
          <a:prstGeom prst="rect">
            <a:avLst/>
          </a:prstGeom>
        </p:spPr>
      </p:pic>
      <p:sp>
        <p:nvSpPr>
          <p:cNvPr id="8" name="QuadreDeText 6"/>
          <p:cNvSpPr txBox="1"/>
          <p:nvPr/>
        </p:nvSpPr>
        <p:spPr>
          <a:xfrm>
            <a:off x="642269" y="227843"/>
            <a:ext cx="3138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>
              <a:defRPr sz="2000" b="1">
                <a:solidFill>
                  <a:srgbClr val="CC0099"/>
                </a:solidFill>
              </a:defRPr>
            </a:lvl1pPr>
          </a:lstStyle>
          <a:p>
            <a:pPr algn="ctr"/>
            <a:r>
              <a:rPr lang="ca-ES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ca-ES" dirty="0" err="1" smtClean="0">
                <a:solidFill>
                  <a:srgbClr val="9F009F"/>
                </a:solidFill>
              </a:rPr>
              <a:t>Main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r>
              <a:rPr lang="ca-ES" dirty="0" err="1">
                <a:solidFill>
                  <a:srgbClr val="9F009F"/>
                </a:solidFill>
              </a:rPr>
              <a:t>activities</a:t>
            </a:r>
            <a:r>
              <a:rPr lang="ca-ES" dirty="0">
                <a:solidFill>
                  <a:srgbClr val="9F009F"/>
                </a:solidFill>
              </a:rPr>
              <a:t> </a:t>
            </a:r>
            <a:r>
              <a:rPr lang="ca-ES" dirty="0" err="1" smtClean="0">
                <a:solidFill>
                  <a:srgbClr val="9F009F"/>
                </a:solidFill>
              </a:rPr>
              <a:t>conducted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endParaRPr lang="ca-ES" dirty="0">
              <a:solidFill>
                <a:srgbClr val="9F0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36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6-11-08 alle 15.18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9999" y="1140798"/>
            <a:ext cx="10130117" cy="5187403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4479" y="104588"/>
            <a:ext cx="2069592" cy="1115568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4541176" y="723889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2E75B6"/>
                </a:solidFill>
              </a:rPr>
              <a:t>D</a:t>
            </a:r>
            <a:r>
              <a:rPr lang="it-IT" sz="2000" b="1" dirty="0">
                <a:solidFill>
                  <a:srgbClr val="2E75B6"/>
                </a:solidFill>
              </a:rPr>
              <a:t> </a:t>
            </a:r>
            <a:r>
              <a:rPr lang="it-IT" sz="2000" b="1" dirty="0" smtClean="0">
                <a:solidFill>
                  <a:srgbClr val="2E75B6"/>
                </a:solidFill>
              </a:rPr>
              <a:t>6.2 Online </a:t>
            </a:r>
            <a:r>
              <a:rPr lang="it-IT" sz="2000" b="1" dirty="0" err="1" smtClean="0">
                <a:solidFill>
                  <a:srgbClr val="2E75B6"/>
                </a:solidFill>
              </a:rPr>
              <a:t>dissemination</a:t>
            </a:r>
            <a:endParaRPr lang="ca-ES" sz="2000" b="1" dirty="0">
              <a:solidFill>
                <a:srgbClr val="2E75B6"/>
              </a:solidFill>
            </a:endParaRPr>
          </a:p>
        </p:txBody>
      </p:sp>
      <p:sp>
        <p:nvSpPr>
          <p:cNvPr id="8" name="QuadreDeText 4"/>
          <p:cNvSpPr txBox="1"/>
          <p:nvPr/>
        </p:nvSpPr>
        <p:spPr>
          <a:xfrm>
            <a:off x="2713177" y="6365752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9" name="QuadreDeText 6"/>
          <p:cNvSpPr txBox="1"/>
          <p:nvPr/>
        </p:nvSpPr>
        <p:spPr>
          <a:xfrm>
            <a:off x="642269" y="227843"/>
            <a:ext cx="3138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>
              <a:defRPr sz="2000" b="1">
                <a:solidFill>
                  <a:srgbClr val="CC0099"/>
                </a:solidFill>
              </a:defRPr>
            </a:lvl1pPr>
          </a:lstStyle>
          <a:p>
            <a:pPr algn="ctr"/>
            <a:r>
              <a:rPr lang="ca-ES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ca-ES" dirty="0" err="1" smtClean="0">
                <a:solidFill>
                  <a:srgbClr val="9F009F"/>
                </a:solidFill>
              </a:rPr>
              <a:t>Main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r>
              <a:rPr lang="ca-ES" dirty="0" err="1">
                <a:solidFill>
                  <a:srgbClr val="9F009F"/>
                </a:solidFill>
              </a:rPr>
              <a:t>activities</a:t>
            </a:r>
            <a:r>
              <a:rPr lang="ca-ES" dirty="0">
                <a:solidFill>
                  <a:srgbClr val="9F009F"/>
                </a:solidFill>
              </a:rPr>
              <a:t> </a:t>
            </a:r>
            <a:r>
              <a:rPr lang="ca-ES" dirty="0" err="1" smtClean="0">
                <a:solidFill>
                  <a:srgbClr val="9F009F"/>
                </a:solidFill>
              </a:rPr>
              <a:t>conducted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endParaRPr lang="ca-ES" dirty="0">
              <a:solidFill>
                <a:srgbClr val="9F0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4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4479" y="104588"/>
            <a:ext cx="2069592" cy="1115568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4541176" y="828476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2E75B6"/>
                </a:solidFill>
              </a:rPr>
              <a:t>D</a:t>
            </a:r>
            <a:r>
              <a:rPr lang="it-IT" sz="2000" b="1" dirty="0">
                <a:solidFill>
                  <a:srgbClr val="2E75B6"/>
                </a:solidFill>
              </a:rPr>
              <a:t> </a:t>
            </a:r>
            <a:r>
              <a:rPr lang="it-IT" sz="2000" b="1" dirty="0" smtClean="0">
                <a:solidFill>
                  <a:srgbClr val="2E75B6"/>
                </a:solidFill>
              </a:rPr>
              <a:t>6.2 Online </a:t>
            </a:r>
            <a:r>
              <a:rPr lang="it-IT" sz="2000" b="1" dirty="0" err="1" smtClean="0">
                <a:solidFill>
                  <a:srgbClr val="2E75B6"/>
                </a:solidFill>
              </a:rPr>
              <a:t>dissemination</a:t>
            </a:r>
            <a:endParaRPr lang="ca-ES" sz="2000" b="1" dirty="0">
              <a:solidFill>
                <a:srgbClr val="2E75B6"/>
              </a:solidFill>
            </a:endParaRPr>
          </a:p>
        </p:txBody>
      </p:sp>
      <p:pic>
        <p:nvPicPr>
          <p:cNvPr id="8" name="Immagine 7" descr="Schermata 2016-11-08 alle 23.26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5111" y="1269999"/>
            <a:ext cx="9702063" cy="5239663"/>
          </a:xfrm>
          <a:prstGeom prst="rect">
            <a:avLst/>
          </a:prstGeom>
        </p:spPr>
      </p:pic>
      <p:sp>
        <p:nvSpPr>
          <p:cNvPr id="9" name="QuadreDeText 4"/>
          <p:cNvSpPr txBox="1"/>
          <p:nvPr/>
        </p:nvSpPr>
        <p:spPr>
          <a:xfrm>
            <a:off x="2713177" y="6485280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10" name="QuadreDeText 6"/>
          <p:cNvSpPr txBox="1"/>
          <p:nvPr/>
        </p:nvSpPr>
        <p:spPr>
          <a:xfrm>
            <a:off x="642269" y="227843"/>
            <a:ext cx="3138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>
              <a:defRPr sz="2000" b="1">
                <a:solidFill>
                  <a:srgbClr val="CC0099"/>
                </a:solidFill>
              </a:defRPr>
            </a:lvl1pPr>
          </a:lstStyle>
          <a:p>
            <a:pPr algn="ctr"/>
            <a:r>
              <a:rPr lang="ca-ES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ca-ES" dirty="0" err="1" smtClean="0">
                <a:solidFill>
                  <a:srgbClr val="9F009F"/>
                </a:solidFill>
              </a:rPr>
              <a:t>Main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r>
              <a:rPr lang="ca-ES" dirty="0" err="1">
                <a:solidFill>
                  <a:srgbClr val="9F009F"/>
                </a:solidFill>
              </a:rPr>
              <a:t>activities</a:t>
            </a:r>
            <a:r>
              <a:rPr lang="ca-ES" dirty="0">
                <a:solidFill>
                  <a:srgbClr val="9F009F"/>
                </a:solidFill>
              </a:rPr>
              <a:t> </a:t>
            </a:r>
            <a:r>
              <a:rPr lang="ca-ES" dirty="0" err="1" smtClean="0">
                <a:solidFill>
                  <a:srgbClr val="9F009F"/>
                </a:solidFill>
              </a:rPr>
              <a:t>conducted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endParaRPr lang="ca-ES" dirty="0">
              <a:solidFill>
                <a:srgbClr val="9F0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48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4479" y="104588"/>
            <a:ext cx="2069592" cy="1115568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4541176" y="843417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2E75B6"/>
                </a:solidFill>
              </a:rPr>
              <a:t>D</a:t>
            </a:r>
            <a:r>
              <a:rPr lang="it-IT" sz="2000" b="1" dirty="0">
                <a:solidFill>
                  <a:srgbClr val="2E75B6"/>
                </a:solidFill>
              </a:rPr>
              <a:t> </a:t>
            </a:r>
            <a:r>
              <a:rPr lang="it-IT" sz="2000" b="1" dirty="0" smtClean="0">
                <a:solidFill>
                  <a:srgbClr val="2E75B6"/>
                </a:solidFill>
              </a:rPr>
              <a:t>6.2 Online </a:t>
            </a:r>
            <a:r>
              <a:rPr lang="it-IT" sz="2000" b="1" dirty="0" err="1" smtClean="0">
                <a:solidFill>
                  <a:srgbClr val="2E75B6"/>
                </a:solidFill>
              </a:rPr>
              <a:t>dissemination</a:t>
            </a:r>
            <a:endParaRPr lang="ca-ES" sz="2000" b="1" dirty="0">
              <a:solidFill>
                <a:srgbClr val="2E75B6"/>
              </a:solidFill>
            </a:endParaRPr>
          </a:p>
        </p:txBody>
      </p:sp>
      <p:sp>
        <p:nvSpPr>
          <p:cNvPr id="9" name="QuadreDeText 4"/>
          <p:cNvSpPr txBox="1"/>
          <p:nvPr/>
        </p:nvSpPr>
        <p:spPr>
          <a:xfrm>
            <a:off x="2713177" y="6485280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10" name="QuadreDeText 6"/>
          <p:cNvSpPr txBox="1"/>
          <p:nvPr/>
        </p:nvSpPr>
        <p:spPr>
          <a:xfrm>
            <a:off x="642269" y="227843"/>
            <a:ext cx="3138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>
              <a:defRPr sz="2000" b="1">
                <a:solidFill>
                  <a:srgbClr val="CC0099"/>
                </a:solidFill>
              </a:defRPr>
            </a:lvl1pPr>
          </a:lstStyle>
          <a:p>
            <a:pPr algn="ctr"/>
            <a:r>
              <a:rPr lang="ca-ES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ca-ES" dirty="0" err="1" smtClean="0">
                <a:solidFill>
                  <a:srgbClr val="9F009F"/>
                </a:solidFill>
              </a:rPr>
              <a:t>Main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r>
              <a:rPr lang="ca-ES" dirty="0" err="1">
                <a:solidFill>
                  <a:srgbClr val="9F009F"/>
                </a:solidFill>
              </a:rPr>
              <a:t>activities</a:t>
            </a:r>
            <a:r>
              <a:rPr lang="ca-ES" dirty="0">
                <a:solidFill>
                  <a:srgbClr val="9F009F"/>
                </a:solidFill>
              </a:rPr>
              <a:t> </a:t>
            </a:r>
            <a:r>
              <a:rPr lang="ca-ES" dirty="0" err="1" smtClean="0">
                <a:solidFill>
                  <a:srgbClr val="9F009F"/>
                </a:solidFill>
              </a:rPr>
              <a:t>conducted</a:t>
            </a:r>
            <a:r>
              <a:rPr lang="ca-ES" dirty="0" smtClean="0">
                <a:solidFill>
                  <a:srgbClr val="9F009F"/>
                </a:solidFill>
              </a:rPr>
              <a:t> </a:t>
            </a:r>
            <a:endParaRPr lang="ca-ES" dirty="0">
              <a:solidFill>
                <a:srgbClr val="9F009F"/>
              </a:solidFill>
            </a:endParaRPr>
          </a:p>
        </p:txBody>
      </p:sp>
      <p:pic>
        <p:nvPicPr>
          <p:cNvPr id="2" name="Immagine 1" descr="Schermata 2016-11-09 alle 00.03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117" y="1295205"/>
            <a:ext cx="10294471" cy="51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35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6-11-09 alle 00.1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3176" y="1282374"/>
            <a:ext cx="9398000" cy="5067782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4479" y="104588"/>
            <a:ext cx="2069592" cy="1115568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4541176" y="1082479"/>
            <a:ext cx="36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9F009F"/>
                </a:solidFill>
              </a:rPr>
              <a:t>Website data  8 </a:t>
            </a:r>
            <a:r>
              <a:rPr lang="it-IT" sz="2000" b="1" dirty="0" err="1">
                <a:solidFill>
                  <a:srgbClr val="9F009F"/>
                </a:solidFill>
              </a:rPr>
              <a:t>O</a:t>
            </a:r>
            <a:r>
              <a:rPr lang="it-IT" sz="2000" b="1" dirty="0" err="1" smtClean="0">
                <a:solidFill>
                  <a:srgbClr val="9F009F"/>
                </a:solidFill>
              </a:rPr>
              <a:t>ct</a:t>
            </a:r>
            <a:r>
              <a:rPr lang="it-IT" sz="2000" b="1" dirty="0" smtClean="0">
                <a:solidFill>
                  <a:srgbClr val="9F009F"/>
                </a:solidFill>
              </a:rPr>
              <a:t> – 7 </a:t>
            </a:r>
            <a:r>
              <a:rPr lang="it-IT" sz="2000" b="1" dirty="0" err="1" smtClean="0">
                <a:solidFill>
                  <a:srgbClr val="9F009F"/>
                </a:solidFill>
              </a:rPr>
              <a:t>Nov</a:t>
            </a:r>
            <a:endParaRPr lang="ca-ES" sz="2000" b="1" dirty="0">
              <a:solidFill>
                <a:srgbClr val="9F009F"/>
              </a:solidFill>
            </a:endParaRPr>
          </a:p>
        </p:txBody>
      </p:sp>
      <p:sp>
        <p:nvSpPr>
          <p:cNvPr id="9" name="QuadreDeText 4"/>
          <p:cNvSpPr txBox="1"/>
          <p:nvPr/>
        </p:nvSpPr>
        <p:spPr>
          <a:xfrm>
            <a:off x="2713177" y="6485280"/>
            <a:ext cx="63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rgbClr val="9F009F"/>
                </a:solidFill>
              </a:rPr>
              <a:t>· </a:t>
            </a:r>
            <a:r>
              <a:rPr lang="ca-ES" b="1" dirty="0" smtClean="0">
                <a:solidFill>
                  <a:srgbClr val="9F009F"/>
                </a:solidFill>
              </a:rPr>
              <a:t>PERFORM </a:t>
            </a:r>
            <a:r>
              <a:rPr lang="ca-ES" b="1" dirty="0" err="1" smtClean="0">
                <a:solidFill>
                  <a:srgbClr val="9F009F"/>
                </a:solidFill>
              </a:rPr>
              <a:t>Consortium</a:t>
            </a:r>
            <a:r>
              <a:rPr lang="ca-ES" b="1" dirty="0" smtClean="0">
                <a:solidFill>
                  <a:srgbClr val="9F009F"/>
                </a:solidFill>
              </a:rPr>
              <a:t> Meeting. Paris, </a:t>
            </a:r>
            <a:r>
              <a:rPr lang="ca-ES" b="1" dirty="0" err="1" smtClean="0">
                <a:solidFill>
                  <a:srgbClr val="9F009F"/>
                </a:solidFill>
              </a:rPr>
              <a:t>November</a:t>
            </a:r>
            <a:r>
              <a:rPr lang="ca-ES" b="1" dirty="0" smtClean="0">
                <a:solidFill>
                  <a:srgbClr val="9F009F"/>
                </a:solidFill>
              </a:rPr>
              <a:t> 9th, 2016 </a:t>
            </a:r>
            <a:r>
              <a:rPr lang="ca-ES" dirty="0" smtClean="0">
                <a:solidFill>
                  <a:srgbClr val="9F009F"/>
                </a:solidFill>
              </a:rPr>
              <a:t>·</a:t>
            </a:r>
            <a:endParaRPr lang="ca-ES" dirty="0">
              <a:solidFill>
                <a:srgbClr val="9F009F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474188" y="302549"/>
            <a:ext cx="344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 smtClean="0">
                <a:solidFill>
                  <a:srgbClr val="9F009F"/>
                </a:solidFill>
              </a:rPr>
              <a:t>WP6</a:t>
            </a:r>
          </a:p>
          <a:p>
            <a:pPr algn="ctr"/>
            <a:r>
              <a:rPr lang="en-US" sz="2000" b="1" dirty="0" smtClean="0">
                <a:solidFill>
                  <a:srgbClr val="9F009F"/>
                </a:solidFill>
              </a:rPr>
              <a:t>Main </a:t>
            </a:r>
            <a:r>
              <a:rPr lang="en-US" sz="2000" b="1" dirty="0">
                <a:solidFill>
                  <a:srgbClr val="9F009F"/>
                </a:solidFill>
              </a:rPr>
              <a:t>outputs achieved</a:t>
            </a:r>
            <a:endParaRPr lang="ca-ES" sz="2000" b="1" dirty="0">
              <a:solidFill>
                <a:srgbClr val="9F0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553</Words>
  <Application>Microsoft Macintosh PowerPoint</Application>
  <PresentationFormat>Personalizado</PresentationFormat>
  <Paragraphs>94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l'Office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Company>UOC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Marina Di Masso Tarditti</dc:creator>
  <cp:lastModifiedBy>Marina Di Masso</cp:lastModifiedBy>
  <cp:revision>46</cp:revision>
  <dcterms:created xsi:type="dcterms:W3CDTF">2016-10-05T10:27:34Z</dcterms:created>
  <dcterms:modified xsi:type="dcterms:W3CDTF">2016-11-22T09:52:13Z</dcterms:modified>
</cp:coreProperties>
</file>