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410F6-51F6-4F5A-BFA7-ED352B0BA723}" type="datetimeFigureOut">
              <a:rPr lang="es-ES" smtClean="0"/>
              <a:pPr/>
              <a:t>09/04/2017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6EE2-6BEE-4C8A-8266-3613DB4E6D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410F6-51F6-4F5A-BFA7-ED352B0BA723}" type="datetimeFigureOut">
              <a:rPr lang="es-ES" smtClean="0"/>
              <a:pPr/>
              <a:t>09/04/2017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6EE2-6BEE-4C8A-8266-3613DB4E6D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410F6-51F6-4F5A-BFA7-ED352B0BA723}" type="datetimeFigureOut">
              <a:rPr lang="es-ES" smtClean="0"/>
              <a:pPr/>
              <a:t>09/04/2017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6EE2-6BEE-4C8A-8266-3613DB4E6D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410F6-51F6-4F5A-BFA7-ED352B0BA723}" type="datetimeFigureOut">
              <a:rPr lang="es-ES" smtClean="0"/>
              <a:pPr/>
              <a:t>09/04/2017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6EE2-6BEE-4C8A-8266-3613DB4E6D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410F6-51F6-4F5A-BFA7-ED352B0BA723}" type="datetimeFigureOut">
              <a:rPr lang="es-ES" smtClean="0"/>
              <a:pPr/>
              <a:t>09/04/2017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6EE2-6BEE-4C8A-8266-3613DB4E6D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410F6-51F6-4F5A-BFA7-ED352B0BA723}" type="datetimeFigureOut">
              <a:rPr lang="es-ES" smtClean="0"/>
              <a:pPr/>
              <a:t>09/04/2017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6EE2-6BEE-4C8A-8266-3613DB4E6D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410F6-51F6-4F5A-BFA7-ED352B0BA723}" type="datetimeFigureOut">
              <a:rPr lang="es-ES" smtClean="0"/>
              <a:pPr/>
              <a:t>09/04/2017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6EE2-6BEE-4C8A-8266-3613DB4E6D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410F6-51F6-4F5A-BFA7-ED352B0BA723}" type="datetimeFigureOut">
              <a:rPr lang="es-ES" smtClean="0"/>
              <a:pPr/>
              <a:t>09/04/2017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6EE2-6BEE-4C8A-8266-3613DB4E6D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410F6-51F6-4F5A-BFA7-ED352B0BA723}" type="datetimeFigureOut">
              <a:rPr lang="es-ES" smtClean="0"/>
              <a:pPr/>
              <a:t>09/04/2017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6EE2-6BEE-4C8A-8266-3613DB4E6D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410F6-51F6-4F5A-BFA7-ED352B0BA723}" type="datetimeFigureOut">
              <a:rPr lang="es-ES" smtClean="0"/>
              <a:pPr/>
              <a:t>09/04/2017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6EE2-6BEE-4C8A-8266-3613DB4E6D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410F6-51F6-4F5A-BFA7-ED352B0BA723}" type="datetimeFigureOut">
              <a:rPr lang="es-ES" smtClean="0"/>
              <a:pPr/>
              <a:t>09/04/2017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76EE2-6BEE-4C8A-8266-3613DB4E6D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410F6-51F6-4F5A-BFA7-ED352B0BA723}" type="datetimeFigureOut">
              <a:rPr lang="es-ES" smtClean="0"/>
              <a:pPr/>
              <a:t>09/04/2017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76EE2-6BEE-4C8A-8266-3613DB4E6D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41800" y="273489"/>
            <a:ext cx="1552194" cy="1115568"/>
          </a:xfrm>
          <a:prstGeom prst="rect">
            <a:avLst/>
          </a:prstGeom>
        </p:spPr>
      </p:pic>
      <p:sp>
        <p:nvSpPr>
          <p:cNvPr id="5" name="QuadreDeText 4"/>
          <p:cNvSpPr txBox="1"/>
          <p:nvPr/>
        </p:nvSpPr>
        <p:spPr>
          <a:xfrm>
            <a:off x="2415884" y="6276111"/>
            <a:ext cx="5798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dirty="0" smtClean="0"/>
              <a:t> Meeting. Bristol, </a:t>
            </a:r>
            <a:r>
              <a:rPr lang="ca-ES" sz="1400" dirty="0" err="1" smtClean="0"/>
              <a:t>April</a:t>
            </a:r>
            <a:r>
              <a:rPr lang="ca-ES" sz="1400" dirty="0" smtClean="0"/>
              <a:t> 10th, 2017 ·</a:t>
            </a:r>
            <a:endParaRPr lang="ca-ES" sz="1400" dirty="0"/>
          </a:p>
        </p:txBody>
      </p:sp>
      <p:sp>
        <p:nvSpPr>
          <p:cNvPr id="3" name="QuadreDeText 2"/>
          <p:cNvSpPr txBox="1"/>
          <p:nvPr/>
        </p:nvSpPr>
        <p:spPr>
          <a:xfrm>
            <a:off x="615662" y="600441"/>
            <a:ext cx="6099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a-ES" sz="2400" b="1" dirty="0" smtClean="0">
                <a:solidFill>
                  <a:srgbClr val="CC0099"/>
                </a:solidFill>
              </a:rPr>
              <a:t>WP1 Project </a:t>
            </a:r>
            <a:r>
              <a:rPr lang="ca-ES" sz="2400" b="1" dirty="0" err="1" smtClean="0">
                <a:solidFill>
                  <a:srgbClr val="CC0099"/>
                </a:solidFill>
              </a:rPr>
              <a:t>coordination</a:t>
            </a:r>
            <a:r>
              <a:rPr lang="ca-ES" sz="2400" b="1" dirty="0" smtClean="0">
                <a:solidFill>
                  <a:srgbClr val="CC0099"/>
                </a:solidFill>
              </a:rPr>
              <a:t> and management</a:t>
            </a:r>
            <a:endParaRPr lang="ca-ES" sz="2000" b="1" dirty="0">
              <a:solidFill>
                <a:srgbClr val="CC0099"/>
              </a:solidFill>
            </a:endParaRPr>
          </a:p>
        </p:txBody>
      </p:sp>
      <p:sp>
        <p:nvSpPr>
          <p:cNvPr id="6" name="QuadreDeText 5"/>
          <p:cNvSpPr txBox="1"/>
          <p:nvPr/>
        </p:nvSpPr>
        <p:spPr>
          <a:xfrm>
            <a:off x="615662" y="1398751"/>
            <a:ext cx="795686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000" b="1" dirty="0" err="1">
                <a:solidFill>
                  <a:srgbClr val="CC0099"/>
                </a:solidFill>
              </a:rPr>
              <a:t>Planned</a:t>
            </a:r>
            <a:r>
              <a:rPr lang="ca-ES" sz="2000" b="1" dirty="0">
                <a:solidFill>
                  <a:srgbClr val="CC0099"/>
                </a:solidFill>
              </a:rPr>
              <a:t> </a:t>
            </a:r>
            <a:r>
              <a:rPr lang="ca-ES" sz="2000" b="1" dirty="0" err="1">
                <a:solidFill>
                  <a:srgbClr val="CC0099"/>
                </a:solidFill>
              </a:rPr>
              <a:t>activities</a:t>
            </a:r>
            <a:r>
              <a:rPr lang="ca-ES" sz="2000" b="1" dirty="0">
                <a:solidFill>
                  <a:srgbClr val="CC0099"/>
                </a:solidFill>
              </a:rPr>
              <a:t> (M16-36</a:t>
            </a:r>
            <a:r>
              <a:rPr lang="ca-ES" sz="2000" b="1" dirty="0" smtClean="0">
                <a:solidFill>
                  <a:srgbClr val="CC0099"/>
                </a:solidFill>
              </a:rPr>
              <a:t>) and </a:t>
            </a:r>
            <a:r>
              <a:rPr lang="ca-ES" sz="2000" b="1" dirty="0" err="1" smtClean="0">
                <a:solidFill>
                  <a:srgbClr val="CC0099"/>
                </a:solidFill>
              </a:rPr>
              <a:t>implementation</a:t>
            </a:r>
            <a:endParaRPr lang="ca-ES" sz="2000" b="1" dirty="0" smtClean="0">
              <a:solidFill>
                <a:srgbClr val="CC0099"/>
              </a:solidFill>
            </a:endParaRPr>
          </a:p>
          <a:p>
            <a:endParaRPr lang="ca-ES" sz="2000" i="1" dirty="0" smtClean="0">
              <a:solidFill>
                <a:srgbClr val="002060"/>
              </a:solidFill>
            </a:endParaRPr>
          </a:p>
          <a:p>
            <a:r>
              <a:rPr lang="en-US" b="1" dirty="0"/>
              <a:t>Task 1.1 Project 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Organisation</a:t>
            </a:r>
            <a:r>
              <a:rPr lang="en-US" dirty="0" smtClean="0"/>
              <a:t> of three SC meetings (Months 24, 30, 36).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Organisation</a:t>
            </a:r>
            <a:r>
              <a:rPr lang="en-US" dirty="0" smtClean="0"/>
              <a:t> </a:t>
            </a:r>
            <a:r>
              <a:rPr lang="en-US" dirty="0"/>
              <a:t>of the </a:t>
            </a:r>
            <a:r>
              <a:rPr lang="ca-ES" dirty="0"/>
              <a:t>PERFORM final </a:t>
            </a:r>
            <a:r>
              <a:rPr lang="ca-ES" dirty="0" smtClean="0"/>
              <a:t>general </a:t>
            </a:r>
            <a:r>
              <a:rPr lang="ca-ES" dirty="0" err="1" smtClean="0"/>
              <a:t>assembly</a:t>
            </a:r>
            <a:r>
              <a:rPr lang="ca-ES" dirty="0" smtClean="0"/>
              <a:t> in Paris </a:t>
            </a:r>
            <a:r>
              <a:rPr lang="ca-ES" dirty="0"/>
              <a:t>2018 (</a:t>
            </a:r>
            <a:r>
              <a:rPr lang="ca-ES" dirty="0" err="1"/>
              <a:t>Month</a:t>
            </a:r>
            <a:r>
              <a:rPr lang="ca-ES" dirty="0"/>
              <a:t> </a:t>
            </a:r>
            <a:r>
              <a:rPr lang="ca-ES" dirty="0" smtClean="0"/>
              <a:t>36). </a:t>
            </a:r>
            <a:endParaRPr lang="ca-E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Organisation</a:t>
            </a:r>
            <a:r>
              <a:rPr lang="en-US" dirty="0" smtClean="0"/>
              <a:t> of the EC review meeting in Barcelona 2017 (Month 18) and another in Month 36 (to be agreed with </a:t>
            </a:r>
            <a:r>
              <a:rPr lang="en-GB" dirty="0" smtClean="0"/>
              <a:t>the </a:t>
            </a:r>
            <a:r>
              <a:rPr lang="en-GB" dirty="0"/>
              <a:t>EC project </a:t>
            </a:r>
            <a:r>
              <a:rPr lang="en-GB" dirty="0" smtClean="0"/>
              <a:t>officer)</a:t>
            </a:r>
            <a:r>
              <a:rPr lang="en-US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Advice </a:t>
            </a:r>
            <a:r>
              <a:rPr lang="en-US" dirty="0"/>
              <a:t>to partners for management issues and r</a:t>
            </a:r>
            <a:r>
              <a:rPr lang="es-ES" dirty="0" err="1"/>
              <a:t>egular</a:t>
            </a:r>
            <a:r>
              <a:rPr lang="es-ES" dirty="0"/>
              <a:t> </a:t>
            </a:r>
            <a:r>
              <a:rPr lang="es-ES" dirty="0" err="1"/>
              <a:t>communication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technical</a:t>
            </a:r>
            <a:r>
              <a:rPr lang="es-ES" dirty="0"/>
              <a:t> </a:t>
            </a:r>
            <a:r>
              <a:rPr lang="es-ES" dirty="0" err="1" smtClean="0"/>
              <a:t>issues</a:t>
            </a:r>
            <a:r>
              <a:rPr lang="es-ES" dirty="0" smtClean="0"/>
              <a:t>.</a:t>
            </a:r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Update </a:t>
            </a:r>
            <a:r>
              <a:rPr lang="en-GB" dirty="0"/>
              <a:t>of the project </a:t>
            </a:r>
            <a:r>
              <a:rPr lang="en-GB" dirty="0" smtClean="0"/>
              <a:t>Handbook (</a:t>
            </a:r>
            <a:r>
              <a:rPr lang="en-GB" dirty="0" err="1" smtClean="0"/>
              <a:t>e.g</a:t>
            </a:r>
            <a:r>
              <a:rPr lang="en-GB" dirty="0" smtClean="0"/>
              <a:t>, new PERFORM colleagues).</a:t>
            </a:r>
            <a:endParaRPr lang="en-GB" dirty="0"/>
          </a:p>
          <a:p>
            <a:endParaRPr lang="ca-ES" b="1" dirty="0" smtClean="0"/>
          </a:p>
          <a:p>
            <a:r>
              <a:rPr lang="en-US" b="1" dirty="0"/>
              <a:t>Task 1.2 Facilitation of the consortium communication</a:t>
            </a:r>
            <a:endParaRPr lang="es-E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Management </a:t>
            </a:r>
            <a:r>
              <a:rPr lang="en-US" dirty="0"/>
              <a:t>of the </a:t>
            </a:r>
            <a:r>
              <a:rPr lang="en-US" dirty="0" smtClean="0"/>
              <a:t>intranet.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Elaboration </a:t>
            </a:r>
            <a:r>
              <a:rPr lang="en-US" dirty="0"/>
              <a:t>of two internal e-newsletters (</a:t>
            </a:r>
            <a:r>
              <a:rPr lang="en-US" dirty="0" smtClean="0"/>
              <a:t>Months 24 </a:t>
            </a:r>
            <a:r>
              <a:rPr lang="en-US" dirty="0"/>
              <a:t>and </a:t>
            </a:r>
            <a:r>
              <a:rPr lang="en-US" dirty="0" smtClean="0"/>
              <a:t>30). </a:t>
            </a:r>
            <a:r>
              <a:rPr lang="ca-ES" dirty="0"/>
              <a:t>CT </a:t>
            </a:r>
            <a:r>
              <a:rPr lang="ca-ES" dirty="0" err="1"/>
              <a:t>will</a:t>
            </a:r>
            <a:r>
              <a:rPr lang="ca-ES" dirty="0"/>
              <a:t> </a:t>
            </a:r>
            <a:r>
              <a:rPr lang="ca-ES" dirty="0" err="1"/>
              <a:t>lead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ask</a:t>
            </a:r>
            <a:r>
              <a:rPr lang="ca-ES" dirty="0"/>
              <a:t> </a:t>
            </a:r>
            <a:r>
              <a:rPr lang="ca-ES" dirty="0" err="1"/>
              <a:t>partners</a:t>
            </a:r>
            <a:r>
              <a:rPr lang="ca-ES" dirty="0"/>
              <a:t> for inputs.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a-ES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274530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41800" y="273489"/>
            <a:ext cx="1552194" cy="1115568"/>
          </a:xfrm>
          <a:prstGeom prst="rect">
            <a:avLst/>
          </a:prstGeom>
        </p:spPr>
      </p:pic>
      <p:sp>
        <p:nvSpPr>
          <p:cNvPr id="5" name="QuadreDeText 4"/>
          <p:cNvSpPr txBox="1"/>
          <p:nvPr/>
        </p:nvSpPr>
        <p:spPr>
          <a:xfrm>
            <a:off x="2415884" y="6276111"/>
            <a:ext cx="5798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dirty="0" smtClean="0"/>
              <a:t> Meeting. Bristol, </a:t>
            </a:r>
            <a:r>
              <a:rPr lang="ca-ES" sz="1400" dirty="0" err="1" smtClean="0"/>
              <a:t>April</a:t>
            </a:r>
            <a:r>
              <a:rPr lang="ca-ES" sz="1400" dirty="0" smtClean="0"/>
              <a:t> 10th, 2017 ·</a:t>
            </a:r>
            <a:endParaRPr lang="ca-ES" sz="1400" dirty="0"/>
          </a:p>
        </p:txBody>
      </p:sp>
      <p:sp>
        <p:nvSpPr>
          <p:cNvPr id="3" name="QuadreDeText 2"/>
          <p:cNvSpPr txBox="1"/>
          <p:nvPr/>
        </p:nvSpPr>
        <p:spPr>
          <a:xfrm>
            <a:off x="615662" y="600441"/>
            <a:ext cx="6099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a-ES" sz="2400" b="1" dirty="0" smtClean="0">
                <a:solidFill>
                  <a:srgbClr val="CC0099"/>
                </a:solidFill>
              </a:rPr>
              <a:t>WP1 Project </a:t>
            </a:r>
            <a:r>
              <a:rPr lang="ca-ES" sz="2400" b="1" dirty="0" err="1" smtClean="0">
                <a:solidFill>
                  <a:srgbClr val="CC0099"/>
                </a:solidFill>
              </a:rPr>
              <a:t>coordination</a:t>
            </a:r>
            <a:r>
              <a:rPr lang="ca-ES" sz="2400" b="1" dirty="0" smtClean="0">
                <a:solidFill>
                  <a:srgbClr val="CC0099"/>
                </a:solidFill>
              </a:rPr>
              <a:t> and management</a:t>
            </a:r>
            <a:endParaRPr lang="ca-ES" sz="2000" b="1" dirty="0">
              <a:solidFill>
                <a:srgbClr val="CC0099"/>
              </a:solidFill>
            </a:endParaRPr>
          </a:p>
        </p:txBody>
      </p:sp>
      <p:sp>
        <p:nvSpPr>
          <p:cNvPr id="6" name="QuadreDeText 5"/>
          <p:cNvSpPr txBox="1"/>
          <p:nvPr/>
        </p:nvSpPr>
        <p:spPr>
          <a:xfrm>
            <a:off x="615662" y="1398751"/>
            <a:ext cx="7956866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000" b="1" dirty="0" err="1">
                <a:solidFill>
                  <a:srgbClr val="CC0099"/>
                </a:solidFill>
              </a:rPr>
              <a:t>Planned</a:t>
            </a:r>
            <a:r>
              <a:rPr lang="ca-ES" sz="2000" b="1" dirty="0">
                <a:solidFill>
                  <a:srgbClr val="CC0099"/>
                </a:solidFill>
              </a:rPr>
              <a:t> </a:t>
            </a:r>
            <a:r>
              <a:rPr lang="ca-ES" sz="2000" b="1" dirty="0" err="1">
                <a:solidFill>
                  <a:srgbClr val="CC0099"/>
                </a:solidFill>
              </a:rPr>
              <a:t>activities</a:t>
            </a:r>
            <a:r>
              <a:rPr lang="ca-ES" sz="2000" b="1" dirty="0">
                <a:solidFill>
                  <a:srgbClr val="CC0099"/>
                </a:solidFill>
              </a:rPr>
              <a:t> (M16-36</a:t>
            </a:r>
            <a:r>
              <a:rPr lang="ca-ES" sz="2000" b="1" dirty="0" smtClean="0">
                <a:solidFill>
                  <a:srgbClr val="CC0099"/>
                </a:solidFill>
              </a:rPr>
              <a:t>) and </a:t>
            </a:r>
            <a:r>
              <a:rPr lang="ca-ES" sz="2000" b="1" dirty="0" err="1" smtClean="0">
                <a:solidFill>
                  <a:srgbClr val="CC0099"/>
                </a:solidFill>
              </a:rPr>
              <a:t>implementation</a:t>
            </a:r>
            <a:endParaRPr lang="ca-ES" sz="2000" b="1" dirty="0" smtClean="0">
              <a:solidFill>
                <a:srgbClr val="CC0099"/>
              </a:solidFill>
            </a:endParaRPr>
          </a:p>
          <a:p>
            <a:endParaRPr lang="ca-ES" sz="2000" i="1" dirty="0" smtClean="0">
              <a:solidFill>
                <a:srgbClr val="002060"/>
              </a:solidFill>
            </a:endParaRPr>
          </a:p>
          <a:p>
            <a:r>
              <a:rPr lang="en-US" b="1" dirty="0"/>
              <a:t>Task 1.3 Scientific coordination and project monitoring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b="1" dirty="0" err="1" smtClean="0"/>
              <a:t>Milestone</a:t>
            </a:r>
            <a:r>
              <a:rPr lang="ca-ES" b="1" dirty="0" smtClean="0"/>
              <a:t> 3 (</a:t>
            </a:r>
            <a:r>
              <a:rPr lang="ca-ES" b="1" dirty="0" err="1" smtClean="0"/>
              <a:t>Month</a:t>
            </a:r>
            <a:r>
              <a:rPr lang="ca-ES" b="1" dirty="0" smtClean="0"/>
              <a:t> 18). </a:t>
            </a:r>
            <a:r>
              <a:rPr lang="ca-ES" dirty="0" err="1" smtClean="0"/>
              <a:t>Use</a:t>
            </a:r>
            <a:r>
              <a:rPr lang="ca-ES" dirty="0" smtClean="0"/>
              <a:t> of a </a:t>
            </a:r>
            <a:r>
              <a:rPr lang="ca-ES" dirty="0" err="1" smtClean="0"/>
              <a:t>specific</a:t>
            </a:r>
            <a:r>
              <a:rPr lang="ca-ES" dirty="0" smtClean="0"/>
              <a:t> set of </a:t>
            </a:r>
            <a:r>
              <a:rPr lang="ca-ES" dirty="0" err="1" smtClean="0"/>
              <a:t>indicators</a:t>
            </a:r>
            <a:r>
              <a:rPr lang="ca-ES" dirty="0" smtClean="0"/>
              <a:t> for </a:t>
            </a:r>
            <a:r>
              <a:rPr lang="ca-ES" dirty="0" err="1" smtClean="0"/>
              <a:t>mid-term</a:t>
            </a:r>
            <a:r>
              <a:rPr lang="ca-ES" dirty="0" smtClean="0"/>
              <a:t> </a:t>
            </a:r>
            <a:r>
              <a:rPr lang="ca-ES" dirty="0" err="1" smtClean="0"/>
              <a:t>evaluation</a:t>
            </a:r>
            <a:r>
              <a:rPr lang="ca-ES" dirty="0" smtClean="0"/>
              <a:t>, </a:t>
            </a:r>
            <a:r>
              <a:rPr lang="ca-ES" dirty="0" err="1" smtClean="0"/>
              <a:t>including</a:t>
            </a:r>
            <a:r>
              <a:rPr lang="ca-ES" dirty="0" smtClean="0"/>
              <a:t> RRI. </a:t>
            </a:r>
            <a:r>
              <a:rPr lang="ca-ES" dirty="0" err="1">
                <a:solidFill>
                  <a:srgbClr val="FF0000"/>
                </a:solidFill>
              </a:rPr>
              <a:t>Pending</a:t>
            </a:r>
            <a:r>
              <a:rPr lang="ca-ES" dirty="0">
                <a:solidFill>
                  <a:srgbClr val="FF0000"/>
                </a:solidFill>
              </a:rPr>
              <a:t> to </a:t>
            </a:r>
            <a:r>
              <a:rPr lang="ca-ES" dirty="0" err="1">
                <a:solidFill>
                  <a:srgbClr val="FF0000"/>
                </a:solidFill>
              </a:rPr>
              <a:t>include</a:t>
            </a:r>
            <a:r>
              <a:rPr lang="ca-ES" dirty="0">
                <a:solidFill>
                  <a:srgbClr val="FF0000"/>
                </a:solidFill>
              </a:rPr>
              <a:t> </a:t>
            </a:r>
            <a:r>
              <a:rPr lang="ca-ES" dirty="0" err="1">
                <a:solidFill>
                  <a:srgbClr val="FF0000"/>
                </a:solidFill>
              </a:rPr>
              <a:t>answers</a:t>
            </a:r>
            <a:r>
              <a:rPr lang="ca-ES" dirty="0">
                <a:solidFill>
                  <a:srgbClr val="FF0000"/>
                </a:solidFill>
              </a:rPr>
              <a:t> </a:t>
            </a:r>
            <a:r>
              <a:rPr lang="ca-ES" dirty="0" err="1">
                <a:solidFill>
                  <a:srgbClr val="FF0000"/>
                </a:solidFill>
              </a:rPr>
              <a:t>from</a:t>
            </a:r>
            <a:r>
              <a:rPr lang="ca-ES" dirty="0">
                <a:solidFill>
                  <a:srgbClr val="FF0000"/>
                </a:solidFill>
              </a:rPr>
              <a:t> </a:t>
            </a:r>
            <a:r>
              <a:rPr lang="ca-ES" dirty="0" smtClean="0">
                <a:solidFill>
                  <a:srgbClr val="FF0000"/>
                </a:solidFill>
              </a:rPr>
              <a:t>TRACES </a:t>
            </a:r>
            <a:r>
              <a:rPr lang="ca-ES" dirty="0" err="1" smtClean="0">
                <a:solidFill>
                  <a:srgbClr val="FF0000"/>
                </a:solidFill>
              </a:rPr>
              <a:t>and</a:t>
            </a:r>
            <a:r>
              <a:rPr lang="ca-ES" dirty="0" smtClean="0">
                <a:solidFill>
                  <a:srgbClr val="FF0000"/>
                </a:solidFill>
              </a:rPr>
              <a:t> </a:t>
            </a:r>
            <a:r>
              <a:rPr lang="ca-ES" dirty="0" err="1" smtClean="0">
                <a:solidFill>
                  <a:srgbClr val="FF0000"/>
                </a:solidFill>
              </a:rPr>
              <a:t>UoW</a:t>
            </a:r>
            <a:r>
              <a:rPr lang="ca-ES" dirty="0" smtClean="0">
                <a:solidFill>
                  <a:srgbClr val="FF0000"/>
                </a:solidFill>
              </a:rPr>
              <a:t> </a:t>
            </a:r>
            <a:endParaRPr lang="ca-ES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b="1" dirty="0" err="1"/>
              <a:t>Deliverable</a:t>
            </a:r>
            <a:r>
              <a:rPr lang="ca-ES" b="1" dirty="0"/>
              <a:t> 1.3. </a:t>
            </a:r>
            <a:r>
              <a:rPr lang="ca-ES" b="1" dirty="0" err="1"/>
              <a:t>Advisory</a:t>
            </a:r>
            <a:r>
              <a:rPr lang="ca-ES" b="1" dirty="0"/>
              <a:t> </a:t>
            </a:r>
            <a:r>
              <a:rPr lang="ca-ES" b="1" dirty="0" err="1"/>
              <a:t>Board</a:t>
            </a:r>
            <a:r>
              <a:rPr lang="ca-ES" b="1" dirty="0"/>
              <a:t> </a:t>
            </a:r>
            <a:r>
              <a:rPr lang="ca-ES" b="1" dirty="0" err="1"/>
              <a:t>evaluation</a:t>
            </a:r>
            <a:r>
              <a:rPr lang="ca-ES" b="1" dirty="0"/>
              <a:t> report</a:t>
            </a:r>
            <a:r>
              <a:rPr lang="ca-ES" dirty="0"/>
              <a:t> (</a:t>
            </a:r>
            <a:r>
              <a:rPr lang="ca-ES" dirty="0" err="1"/>
              <a:t>Month</a:t>
            </a:r>
            <a:r>
              <a:rPr lang="ca-ES" dirty="0"/>
              <a:t> 24</a:t>
            </a:r>
            <a:r>
              <a:rPr lang="ca-ES" dirty="0" smtClean="0"/>
              <a:t>). CT </a:t>
            </a:r>
            <a:r>
              <a:rPr lang="ca-ES" dirty="0" err="1" smtClean="0"/>
              <a:t>with</a:t>
            </a:r>
            <a:r>
              <a:rPr lang="ca-ES" dirty="0" smtClean="0"/>
              <a:t> </a:t>
            </a:r>
            <a:r>
              <a:rPr lang="ca-ES" dirty="0" err="1" smtClean="0"/>
              <a:t>the</a:t>
            </a:r>
            <a:r>
              <a:rPr lang="ca-ES" dirty="0" smtClean="0"/>
              <a:t> </a:t>
            </a:r>
            <a:r>
              <a:rPr lang="ca-ES" dirty="0" err="1" smtClean="0"/>
              <a:t>support</a:t>
            </a:r>
            <a:r>
              <a:rPr lang="ca-ES" dirty="0" smtClean="0"/>
              <a:t> of WP </a:t>
            </a:r>
            <a:r>
              <a:rPr lang="ca-ES" dirty="0" err="1" smtClean="0"/>
              <a:t>leaders</a:t>
            </a:r>
            <a:r>
              <a:rPr lang="ca-ES" dirty="0" smtClean="0"/>
              <a:t>. </a:t>
            </a:r>
            <a:endParaRPr lang="ca-E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b="1" dirty="0" err="1" smtClean="0"/>
              <a:t>Review</a:t>
            </a:r>
            <a:r>
              <a:rPr lang="ca-ES" b="1" dirty="0" smtClean="0"/>
              <a:t> </a:t>
            </a:r>
            <a:r>
              <a:rPr lang="ca-ES" b="1" dirty="0"/>
              <a:t>of </a:t>
            </a:r>
            <a:r>
              <a:rPr lang="ca-ES" b="1" dirty="0" err="1"/>
              <a:t>the</a:t>
            </a:r>
            <a:r>
              <a:rPr lang="ca-ES" b="1" dirty="0"/>
              <a:t> </a:t>
            </a:r>
            <a:r>
              <a:rPr lang="ca-ES" b="1" dirty="0" smtClean="0"/>
              <a:t>Data Management </a:t>
            </a:r>
            <a:r>
              <a:rPr lang="ca-ES" b="1" dirty="0" err="1" smtClean="0"/>
              <a:t>Plan</a:t>
            </a:r>
            <a:r>
              <a:rPr lang="ca-ES" dirty="0" smtClean="0"/>
              <a:t> (</a:t>
            </a:r>
            <a:r>
              <a:rPr lang="ca-ES" dirty="0" err="1" smtClean="0"/>
              <a:t>Month</a:t>
            </a:r>
            <a:r>
              <a:rPr lang="ca-ES" dirty="0" smtClean="0"/>
              <a:t> 24). All </a:t>
            </a:r>
            <a:r>
              <a:rPr lang="ca-ES" dirty="0" err="1"/>
              <a:t>consortium</a:t>
            </a:r>
            <a:r>
              <a:rPr lang="ca-ES" dirty="0"/>
              <a:t> </a:t>
            </a:r>
            <a:r>
              <a:rPr lang="ca-ES" dirty="0" err="1"/>
              <a:t>must</a:t>
            </a:r>
            <a:r>
              <a:rPr lang="ca-ES" dirty="0"/>
              <a:t> </a:t>
            </a:r>
            <a:r>
              <a:rPr lang="ca-ES" dirty="0" err="1"/>
              <a:t>ensure</a:t>
            </a:r>
            <a:r>
              <a:rPr lang="ca-ES" dirty="0"/>
              <a:t> </a:t>
            </a:r>
            <a:r>
              <a:rPr lang="ca-ES" dirty="0" err="1"/>
              <a:t>compliance</a:t>
            </a:r>
            <a:r>
              <a:rPr lang="ca-ES" dirty="0"/>
              <a:t> of data management, </a:t>
            </a:r>
            <a:r>
              <a:rPr lang="ca-ES" dirty="0" err="1"/>
              <a:t>especially</a:t>
            </a:r>
            <a:r>
              <a:rPr lang="ca-ES" dirty="0"/>
              <a:t> TBVT </a:t>
            </a:r>
            <a:r>
              <a:rPr lang="ca-ES" dirty="0" err="1"/>
              <a:t>and</a:t>
            </a:r>
            <a:r>
              <a:rPr lang="ca-ES" dirty="0"/>
              <a:t> UAB as WP2 </a:t>
            </a:r>
            <a:r>
              <a:rPr lang="ca-ES" dirty="0" err="1"/>
              <a:t>and</a:t>
            </a:r>
            <a:r>
              <a:rPr lang="ca-ES" dirty="0"/>
              <a:t> WP4 </a:t>
            </a:r>
            <a:r>
              <a:rPr lang="ca-ES" dirty="0" err="1"/>
              <a:t>leaders</a:t>
            </a:r>
            <a:r>
              <a:rPr lang="ca-ES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b="1" dirty="0" err="1"/>
              <a:t>Coordination</a:t>
            </a:r>
            <a:r>
              <a:rPr lang="ca-ES" b="1" dirty="0"/>
              <a:t> of </a:t>
            </a:r>
            <a:r>
              <a:rPr lang="ca-ES" b="1" dirty="0" err="1"/>
              <a:t>third</a:t>
            </a:r>
            <a:r>
              <a:rPr lang="ca-ES" dirty="0"/>
              <a:t> </a:t>
            </a:r>
            <a:r>
              <a:rPr lang="ca-ES" b="1" dirty="0" err="1"/>
              <a:t>and</a:t>
            </a:r>
            <a:r>
              <a:rPr lang="ca-ES" b="1" dirty="0"/>
              <a:t> </a:t>
            </a:r>
            <a:r>
              <a:rPr lang="ca-ES" b="1" dirty="0" err="1"/>
              <a:t>fourth</a:t>
            </a:r>
            <a:r>
              <a:rPr lang="ca-ES" b="1" dirty="0"/>
              <a:t> </a:t>
            </a:r>
            <a:r>
              <a:rPr lang="ca-ES" b="1" dirty="0" err="1"/>
              <a:t>internal</a:t>
            </a:r>
            <a:r>
              <a:rPr lang="ca-ES" b="1" dirty="0"/>
              <a:t> reports</a:t>
            </a:r>
            <a:r>
              <a:rPr lang="ca-ES" dirty="0"/>
              <a:t> (</a:t>
            </a:r>
            <a:r>
              <a:rPr lang="ca-ES" dirty="0" err="1"/>
              <a:t>Months</a:t>
            </a:r>
            <a:r>
              <a:rPr lang="ca-ES" dirty="0"/>
              <a:t> 24 </a:t>
            </a:r>
            <a:r>
              <a:rPr lang="ca-ES" dirty="0" err="1"/>
              <a:t>and</a:t>
            </a:r>
            <a:r>
              <a:rPr lang="ca-ES" dirty="0"/>
              <a:t> 30</a:t>
            </a:r>
            <a:r>
              <a:rPr lang="ca-ES" dirty="0" smtClean="0"/>
              <a:t>), </a:t>
            </a:r>
            <a:r>
              <a:rPr lang="ca-ES" dirty="0" err="1" smtClean="0"/>
              <a:t>incl</a:t>
            </a:r>
            <a:r>
              <a:rPr lang="ca-ES" dirty="0" smtClean="0"/>
              <a:t>. </a:t>
            </a:r>
            <a:r>
              <a:rPr lang="ca-ES" dirty="0" err="1"/>
              <a:t>r</a:t>
            </a:r>
            <a:r>
              <a:rPr lang="ca-ES" dirty="0" err="1" smtClean="0"/>
              <a:t>isks</a:t>
            </a:r>
            <a:r>
              <a:rPr lang="ca-ES" dirty="0" smtClean="0"/>
              <a:t> </a:t>
            </a:r>
            <a:r>
              <a:rPr lang="ca-ES" dirty="0" err="1" smtClean="0"/>
              <a:t>updating</a:t>
            </a:r>
            <a:r>
              <a:rPr lang="ca-ES" dirty="0" smtClean="0"/>
              <a:t>. </a:t>
            </a:r>
            <a:r>
              <a:rPr lang="ca-ES" dirty="0"/>
              <a:t>CT </a:t>
            </a:r>
            <a:r>
              <a:rPr lang="ca-ES" dirty="0" err="1"/>
              <a:t>will</a:t>
            </a:r>
            <a:r>
              <a:rPr lang="ca-ES" dirty="0"/>
              <a:t> </a:t>
            </a:r>
            <a:r>
              <a:rPr lang="ca-ES" dirty="0" err="1"/>
              <a:t>lead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coordinate</a:t>
            </a:r>
            <a:r>
              <a:rPr lang="ca-ES" dirty="0"/>
              <a:t>, </a:t>
            </a:r>
            <a:r>
              <a:rPr lang="ca-ES" dirty="0" err="1"/>
              <a:t>following</a:t>
            </a:r>
            <a:r>
              <a:rPr lang="ca-ES" dirty="0"/>
              <a:t> a </a:t>
            </a:r>
            <a:r>
              <a:rPr lang="ca-ES" dirty="0" err="1"/>
              <a:t>timing</a:t>
            </a:r>
            <a:r>
              <a:rPr lang="ca-ES" dirty="0"/>
              <a:t> </a:t>
            </a:r>
            <a:r>
              <a:rPr lang="ca-ES" dirty="0" err="1"/>
              <a:t>strategy</a:t>
            </a:r>
            <a:r>
              <a:rPr lang="ca-ES" dirty="0"/>
              <a:t>. WP </a:t>
            </a:r>
            <a:r>
              <a:rPr lang="ca-ES" dirty="0" err="1"/>
              <a:t>leaders</a:t>
            </a:r>
            <a:r>
              <a:rPr lang="ca-ES" dirty="0"/>
              <a:t> </a:t>
            </a:r>
            <a:r>
              <a:rPr lang="ca-ES" dirty="0" err="1"/>
              <a:t>will</a:t>
            </a:r>
            <a:r>
              <a:rPr lang="ca-ES" dirty="0"/>
              <a:t> </a:t>
            </a:r>
            <a:r>
              <a:rPr lang="ca-ES" dirty="0" err="1"/>
              <a:t>coordinate</a:t>
            </a:r>
            <a:r>
              <a:rPr lang="ca-ES" dirty="0"/>
              <a:t> </a:t>
            </a:r>
            <a:r>
              <a:rPr lang="ca-ES" dirty="0" err="1"/>
              <a:t>their</a:t>
            </a:r>
            <a:r>
              <a:rPr lang="ca-ES" dirty="0"/>
              <a:t> </a:t>
            </a:r>
            <a:r>
              <a:rPr lang="ca-ES" dirty="0" err="1" smtClean="0"/>
              <a:t>WPs</a:t>
            </a:r>
            <a:r>
              <a:rPr lang="ca-ES" dirty="0" smtClean="0"/>
              <a:t>. </a:t>
            </a:r>
            <a:r>
              <a:rPr lang="ca-ES" dirty="0"/>
              <a:t>All </a:t>
            </a:r>
            <a:r>
              <a:rPr lang="ca-ES" dirty="0" err="1"/>
              <a:t>partners</a:t>
            </a:r>
            <a:r>
              <a:rPr lang="ca-ES" dirty="0"/>
              <a:t> </a:t>
            </a:r>
            <a:r>
              <a:rPr lang="ca-ES" dirty="0" err="1"/>
              <a:t>contribute</a:t>
            </a:r>
            <a:r>
              <a:rPr lang="ca-ES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b="1" dirty="0" err="1"/>
              <a:t>Coordination</a:t>
            </a:r>
            <a:r>
              <a:rPr lang="ca-ES" b="1" dirty="0"/>
              <a:t> of </a:t>
            </a:r>
            <a:r>
              <a:rPr lang="ca-ES" b="1" dirty="0" err="1"/>
              <a:t>the</a:t>
            </a:r>
            <a:r>
              <a:rPr lang="ca-ES" b="1" dirty="0"/>
              <a:t> EC Final report </a:t>
            </a:r>
            <a:r>
              <a:rPr lang="ca-ES" dirty="0"/>
              <a:t>(</a:t>
            </a:r>
            <a:r>
              <a:rPr lang="ca-ES" dirty="0" err="1"/>
              <a:t>Month</a:t>
            </a:r>
            <a:r>
              <a:rPr lang="ca-ES" dirty="0"/>
              <a:t> 36). CT </a:t>
            </a:r>
            <a:r>
              <a:rPr lang="ca-ES" dirty="0" err="1"/>
              <a:t>will</a:t>
            </a:r>
            <a:r>
              <a:rPr lang="ca-ES" dirty="0"/>
              <a:t> </a:t>
            </a:r>
            <a:r>
              <a:rPr lang="ca-ES" dirty="0" err="1"/>
              <a:t>lead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coordinate</a:t>
            </a:r>
            <a:r>
              <a:rPr lang="ca-ES" dirty="0"/>
              <a:t>, </a:t>
            </a:r>
            <a:r>
              <a:rPr lang="ca-ES" dirty="0" err="1"/>
              <a:t>following</a:t>
            </a:r>
            <a:r>
              <a:rPr lang="ca-ES" dirty="0"/>
              <a:t> a </a:t>
            </a:r>
            <a:r>
              <a:rPr lang="ca-ES" dirty="0" err="1"/>
              <a:t>timing</a:t>
            </a:r>
            <a:r>
              <a:rPr lang="ca-ES" dirty="0"/>
              <a:t> </a:t>
            </a:r>
            <a:r>
              <a:rPr lang="ca-ES" dirty="0" err="1"/>
              <a:t>strategy</a:t>
            </a:r>
            <a:r>
              <a:rPr lang="ca-ES" dirty="0"/>
              <a:t>. WP </a:t>
            </a:r>
            <a:r>
              <a:rPr lang="ca-ES" dirty="0" err="1"/>
              <a:t>leaders</a:t>
            </a:r>
            <a:r>
              <a:rPr lang="ca-ES" dirty="0"/>
              <a:t> </a:t>
            </a:r>
            <a:r>
              <a:rPr lang="ca-ES" dirty="0" err="1"/>
              <a:t>will</a:t>
            </a:r>
            <a:r>
              <a:rPr lang="ca-ES" dirty="0"/>
              <a:t> </a:t>
            </a:r>
            <a:r>
              <a:rPr lang="ca-ES" dirty="0" err="1"/>
              <a:t>coordinate</a:t>
            </a:r>
            <a:r>
              <a:rPr lang="ca-ES" dirty="0"/>
              <a:t> </a:t>
            </a:r>
            <a:r>
              <a:rPr lang="ca-ES" dirty="0" err="1"/>
              <a:t>their</a:t>
            </a:r>
            <a:r>
              <a:rPr lang="ca-ES" dirty="0"/>
              <a:t> WP. All </a:t>
            </a:r>
            <a:r>
              <a:rPr lang="ca-ES" dirty="0" err="1"/>
              <a:t>partners</a:t>
            </a:r>
            <a:r>
              <a:rPr lang="ca-ES" dirty="0"/>
              <a:t> </a:t>
            </a:r>
            <a:r>
              <a:rPr lang="ca-ES" dirty="0" err="1"/>
              <a:t>contribute</a:t>
            </a:r>
            <a:r>
              <a:rPr lang="ca-ES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b="1" dirty="0" err="1" smtClean="0"/>
              <a:t>Supervision</a:t>
            </a:r>
            <a:r>
              <a:rPr lang="ca-ES" b="1" dirty="0" smtClean="0"/>
              <a:t> of </a:t>
            </a:r>
            <a:r>
              <a:rPr lang="ca-ES" b="1" dirty="0" err="1" smtClean="0"/>
              <a:t>ethical</a:t>
            </a:r>
            <a:r>
              <a:rPr lang="ca-ES" b="1" dirty="0" smtClean="0"/>
              <a:t> </a:t>
            </a:r>
            <a:r>
              <a:rPr lang="ca-ES" b="1" dirty="0" err="1" smtClean="0"/>
              <a:t>requirements</a:t>
            </a:r>
            <a:r>
              <a:rPr lang="ca-ES" b="1" dirty="0" smtClean="0"/>
              <a:t>: </a:t>
            </a:r>
            <a:r>
              <a:rPr lang="ca-ES" dirty="0" err="1"/>
              <a:t>I</a:t>
            </a:r>
            <a:r>
              <a:rPr lang="ca-ES" dirty="0" err="1" smtClean="0"/>
              <a:t>nformed</a:t>
            </a:r>
            <a:r>
              <a:rPr lang="ca-ES" dirty="0" smtClean="0"/>
              <a:t> consents !</a:t>
            </a:r>
            <a:endParaRPr lang="ca-ES" b="1" dirty="0"/>
          </a:p>
        </p:txBody>
      </p:sp>
    </p:spTree>
    <p:extLst>
      <p:ext uri="{BB962C8B-B14F-4D97-AF65-F5344CB8AC3E}">
        <p14:creationId xmlns:p14="http://schemas.microsoft.com/office/powerpoint/2010/main" xmlns="" val="110099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41800" y="273489"/>
            <a:ext cx="1552194" cy="1115568"/>
          </a:xfrm>
          <a:prstGeom prst="rect">
            <a:avLst/>
          </a:prstGeom>
        </p:spPr>
      </p:pic>
      <p:sp>
        <p:nvSpPr>
          <p:cNvPr id="5" name="QuadreDeText 4"/>
          <p:cNvSpPr txBox="1"/>
          <p:nvPr/>
        </p:nvSpPr>
        <p:spPr>
          <a:xfrm>
            <a:off x="2415884" y="6276111"/>
            <a:ext cx="5798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dirty="0" smtClean="0"/>
              <a:t> Meeting. Bristol, </a:t>
            </a:r>
            <a:r>
              <a:rPr lang="ca-ES" sz="1400" dirty="0" err="1" smtClean="0"/>
              <a:t>April</a:t>
            </a:r>
            <a:r>
              <a:rPr lang="ca-ES" sz="1400" dirty="0" smtClean="0"/>
              <a:t> 10th, 2017 ·</a:t>
            </a:r>
            <a:endParaRPr lang="ca-ES" sz="1400" dirty="0"/>
          </a:p>
        </p:txBody>
      </p:sp>
      <p:sp>
        <p:nvSpPr>
          <p:cNvPr id="3" name="QuadreDeText 2"/>
          <p:cNvSpPr txBox="1"/>
          <p:nvPr/>
        </p:nvSpPr>
        <p:spPr>
          <a:xfrm>
            <a:off x="615662" y="600441"/>
            <a:ext cx="6099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a-ES" sz="2400" b="1" dirty="0" smtClean="0">
                <a:solidFill>
                  <a:srgbClr val="CC0099"/>
                </a:solidFill>
              </a:rPr>
              <a:t>WP1 Project </a:t>
            </a:r>
            <a:r>
              <a:rPr lang="ca-ES" sz="2400" b="1" dirty="0" err="1" smtClean="0">
                <a:solidFill>
                  <a:srgbClr val="CC0099"/>
                </a:solidFill>
              </a:rPr>
              <a:t>coordination</a:t>
            </a:r>
            <a:r>
              <a:rPr lang="ca-ES" sz="2400" b="1" dirty="0" smtClean="0">
                <a:solidFill>
                  <a:srgbClr val="CC0099"/>
                </a:solidFill>
              </a:rPr>
              <a:t> and management</a:t>
            </a:r>
            <a:endParaRPr lang="ca-ES" sz="2000" b="1" dirty="0">
              <a:solidFill>
                <a:srgbClr val="CC0099"/>
              </a:solidFill>
            </a:endParaRPr>
          </a:p>
        </p:txBody>
      </p:sp>
      <p:sp>
        <p:nvSpPr>
          <p:cNvPr id="6" name="QuadreDeText 5"/>
          <p:cNvSpPr txBox="1"/>
          <p:nvPr/>
        </p:nvSpPr>
        <p:spPr>
          <a:xfrm>
            <a:off x="615662" y="1398751"/>
            <a:ext cx="795686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000" b="1" dirty="0" err="1">
                <a:solidFill>
                  <a:srgbClr val="CC0099"/>
                </a:solidFill>
              </a:rPr>
              <a:t>Planned</a:t>
            </a:r>
            <a:r>
              <a:rPr lang="ca-ES" sz="2000" b="1" dirty="0">
                <a:solidFill>
                  <a:srgbClr val="CC0099"/>
                </a:solidFill>
              </a:rPr>
              <a:t> </a:t>
            </a:r>
            <a:r>
              <a:rPr lang="ca-ES" sz="2000" b="1" dirty="0" err="1">
                <a:solidFill>
                  <a:srgbClr val="CC0099"/>
                </a:solidFill>
              </a:rPr>
              <a:t>activities</a:t>
            </a:r>
            <a:r>
              <a:rPr lang="ca-ES" sz="2000" b="1" dirty="0">
                <a:solidFill>
                  <a:srgbClr val="CC0099"/>
                </a:solidFill>
              </a:rPr>
              <a:t> (M16-36</a:t>
            </a:r>
            <a:r>
              <a:rPr lang="ca-ES" sz="2000" b="1" dirty="0" smtClean="0">
                <a:solidFill>
                  <a:srgbClr val="CC0099"/>
                </a:solidFill>
              </a:rPr>
              <a:t>) and </a:t>
            </a:r>
            <a:r>
              <a:rPr lang="ca-ES" sz="2000" b="1" dirty="0" err="1" smtClean="0">
                <a:solidFill>
                  <a:srgbClr val="CC0099"/>
                </a:solidFill>
              </a:rPr>
              <a:t>implementation</a:t>
            </a:r>
            <a:endParaRPr lang="ca-ES" sz="2000" b="1" dirty="0" smtClean="0">
              <a:solidFill>
                <a:srgbClr val="CC0099"/>
              </a:solidFill>
            </a:endParaRPr>
          </a:p>
          <a:p>
            <a:endParaRPr lang="ca-ES" sz="2000" i="1" dirty="0" smtClean="0">
              <a:solidFill>
                <a:srgbClr val="002060"/>
              </a:solidFill>
            </a:endParaRPr>
          </a:p>
          <a:p>
            <a:r>
              <a:rPr lang="en-US" b="1" dirty="0"/>
              <a:t>(Task 1.3)</a:t>
            </a:r>
            <a:endParaRPr lang="ca-E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 Second payment: </a:t>
            </a:r>
            <a:r>
              <a:rPr lang="en-US" dirty="0"/>
              <a:t>distribution according to a) participation or b) claimed expenses M1-15 (allowing transfers between partners to cover project’s needs and to support lower budget partners)</a:t>
            </a:r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Task 1.4 </a:t>
            </a:r>
            <a:r>
              <a:rPr lang="en-GB" b="1" dirty="0"/>
              <a:t>Links to STEM education research projects and networks at European level</a:t>
            </a:r>
            <a:endParaRPr lang="ca-E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b="1" dirty="0" err="1" smtClean="0"/>
              <a:t>Milestone</a:t>
            </a:r>
            <a:r>
              <a:rPr lang="ca-ES" b="1" dirty="0" smtClean="0"/>
              <a:t> 6</a:t>
            </a:r>
            <a:r>
              <a:rPr lang="ca-ES" dirty="0" smtClean="0"/>
              <a:t>. </a:t>
            </a:r>
            <a:r>
              <a:rPr lang="ca-ES" dirty="0" err="1" smtClean="0"/>
              <a:t>Participation</a:t>
            </a:r>
            <a:r>
              <a:rPr lang="ca-ES" dirty="0" smtClean="0"/>
              <a:t> in </a:t>
            </a:r>
            <a:r>
              <a:rPr lang="ca-ES" dirty="0" err="1" smtClean="0"/>
              <a:t>Scientix</a:t>
            </a:r>
            <a:r>
              <a:rPr lang="ca-ES" dirty="0" smtClean="0"/>
              <a:t> </a:t>
            </a:r>
            <a:r>
              <a:rPr lang="ca-ES" dirty="0" err="1" smtClean="0"/>
              <a:t>networking</a:t>
            </a:r>
            <a:r>
              <a:rPr lang="ca-ES" dirty="0" smtClean="0"/>
              <a:t> </a:t>
            </a:r>
            <a:r>
              <a:rPr lang="ca-ES" dirty="0" err="1" smtClean="0"/>
              <a:t>events</a:t>
            </a:r>
            <a:r>
              <a:rPr lang="ca-ES" dirty="0" smtClean="0"/>
              <a:t> </a:t>
            </a:r>
            <a:r>
              <a:rPr lang="ca-ES" dirty="0" err="1" smtClean="0"/>
              <a:t>and</a:t>
            </a:r>
            <a:r>
              <a:rPr lang="ca-ES" dirty="0" smtClean="0"/>
              <a:t> </a:t>
            </a:r>
            <a:r>
              <a:rPr lang="ca-ES" dirty="0" err="1" smtClean="0"/>
              <a:t>presence</a:t>
            </a:r>
            <a:r>
              <a:rPr lang="ca-ES" dirty="0" smtClean="0"/>
              <a:t> of </a:t>
            </a:r>
            <a:r>
              <a:rPr lang="ca-ES" dirty="0" err="1" smtClean="0"/>
              <a:t>Scientix</a:t>
            </a:r>
            <a:r>
              <a:rPr lang="ca-ES" dirty="0" smtClean="0"/>
              <a:t> membres in PERFORM </a:t>
            </a:r>
            <a:r>
              <a:rPr lang="ca-ES" dirty="0" err="1" smtClean="0"/>
              <a:t>events</a:t>
            </a:r>
            <a:r>
              <a:rPr lang="ca-ES" dirty="0" smtClean="0"/>
              <a:t> (</a:t>
            </a:r>
            <a:r>
              <a:rPr lang="ca-ES" dirty="0" err="1" smtClean="0"/>
              <a:t>Month</a:t>
            </a:r>
            <a:r>
              <a:rPr lang="ca-ES" dirty="0" smtClean="0"/>
              <a:t> 30).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dirty="0" err="1" smtClean="0"/>
              <a:t>Participation</a:t>
            </a:r>
            <a:r>
              <a:rPr lang="ca-ES" dirty="0" smtClean="0"/>
              <a:t> in </a:t>
            </a:r>
            <a:r>
              <a:rPr lang="ca-ES" dirty="0" err="1" smtClean="0"/>
              <a:t>events</a:t>
            </a:r>
            <a:r>
              <a:rPr lang="ca-ES" dirty="0" smtClean="0"/>
              <a:t> </a:t>
            </a:r>
            <a:r>
              <a:rPr lang="ca-ES" dirty="0" err="1" smtClean="0"/>
              <a:t>organised</a:t>
            </a:r>
            <a:r>
              <a:rPr lang="ca-ES" dirty="0" smtClean="0"/>
              <a:t> </a:t>
            </a:r>
            <a:r>
              <a:rPr lang="ca-ES" dirty="0" err="1" smtClean="0"/>
              <a:t>by</a:t>
            </a:r>
            <a:r>
              <a:rPr lang="ca-ES" dirty="0" smtClean="0"/>
              <a:t> </a:t>
            </a:r>
            <a:r>
              <a:rPr lang="ca-ES" dirty="0" err="1" smtClean="0"/>
              <a:t>Scientix</a:t>
            </a:r>
            <a:r>
              <a:rPr lang="ca-ES" dirty="0" smtClean="0"/>
              <a:t> </a:t>
            </a:r>
            <a:r>
              <a:rPr lang="ca-ES" dirty="0" err="1" smtClean="0"/>
              <a:t>partners</a:t>
            </a:r>
            <a:r>
              <a:rPr lang="ca-ES" dirty="0" smtClean="0"/>
              <a:t> (</a:t>
            </a:r>
            <a:r>
              <a:rPr lang="ca-ES" dirty="0" err="1" smtClean="0"/>
              <a:t>e.g</a:t>
            </a:r>
            <a:r>
              <a:rPr lang="ca-ES" dirty="0" smtClean="0"/>
              <a:t>., ECSITE 2017)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dirty="0" smtClean="0"/>
              <a:t>P</a:t>
            </a:r>
            <a:r>
              <a:rPr lang="en-US" dirty="0" err="1" smtClean="0"/>
              <a:t>articipation</a:t>
            </a:r>
            <a:r>
              <a:rPr lang="en-US" dirty="0" smtClean="0"/>
              <a:t> in events and/or actions </a:t>
            </a:r>
            <a:r>
              <a:rPr lang="en-US" dirty="0" err="1" smtClean="0"/>
              <a:t>organised</a:t>
            </a:r>
            <a:r>
              <a:rPr lang="en-US" dirty="0" smtClean="0"/>
              <a:t> by the NCP and/or other FP7 and/or H2020 projects.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26151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452</Words>
  <Application>Microsoft Office PowerPoint</Application>
  <PresentationFormat>Presentación en pantalla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Marina Di Masso</dc:creator>
  <cp:lastModifiedBy>Marina Di Masso</cp:lastModifiedBy>
  <cp:revision>21</cp:revision>
  <dcterms:created xsi:type="dcterms:W3CDTF">2017-03-30T10:28:31Z</dcterms:created>
  <dcterms:modified xsi:type="dcterms:W3CDTF">2017-04-09T15:14:21Z</dcterms:modified>
</cp:coreProperties>
</file>